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5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6" r:id="rId4"/>
    <p:sldMasterId id="2147483648" r:id="rId5"/>
  </p:sldMasterIdLst>
  <p:notesMasterIdLst>
    <p:notesMasterId r:id="rId40"/>
  </p:notesMasterIdLst>
  <p:sldIdLst>
    <p:sldId id="258" r:id="rId6"/>
    <p:sldId id="269" r:id="rId7"/>
    <p:sldId id="1778" r:id="rId8"/>
    <p:sldId id="1791" r:id="rId9"/>
    <p:sldId id="262" r:id="rId10"/>
    <p:sldId id="1788" r:id="rId11"/>
    <p:sldId id="1789" r:id="rId12"/>
    <p:sldId id="1916" r:id="rId13"/>
    <p:sldId id="1793" r:id="rId14"/>
    <p:sldId id="1796" r:id="rId15"/>
    <p:sldId id="1781" r:id="rId16"/>
    <p:sldId id="1927" r:id="rId17"/>
    <p:sldId id="1928" r:id="rId18"/>
    <p:sldId id="1797" r:id="rId19"/>
    <p:sldId id="1931" r:id="rId20"/>
    <p:sldId id="1915" r:id="rId21"/>
    <p:sldId id="1795" r:id="rId22"/>
    <p:sldId id="1792" r:id="rId23"/>
    <p:sldId id="1930" r:id="rId24"/>
    <p:sldId id="1914" r:id="rId25"/>
    <p:sldId id="1923" r:id="rId26"/>
    <p:sldId id="1926" r:id="rId27"/>
    <p:sldId id="1785" r:id="rId28"/>
    <p:sldId id="1934" r:id="rId29"/>
    <p:sldId id="1935" r:id="rId30"/>
    <p:sldId id="1936" r:id="rId31"/>
    <p:sldId id="1937" r:id="rId32"/>
    <p:sldId id="1938" r:id="rId33"/>
    <p:sldId id="1945" r:id="rId34"/>
    <p:sldId id="1939" r:id="rId35"/>
    <p:sldId id="1940" r:id="rId36"/>
    <p:sldId id="1941" r:id="rId37"/>
    <p:sldId id="1921" r:id="rId38"/>
    <p:sldId id="1918" r:id="rId3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100"/>
    <a:srgbClr val="1E2256"/>
    <a:srgbClr val="E7E8E8"/>
    <a:srgbClr val="EAE35E"/>
    <a:srgbClr val="FCB74C"/>
    <a:srgbClr val="0C193B"/>
    <a:srgbClr val="E9E2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7077A7-184E-3755-4B0E-DA6EB920D543}" v="2" dt="2023-12-12T11:50:09.378"/>
    <p1510:client id="{C4A97ED6-E679-46A3-A27D-F1325FFDCF71}" v="4" dt="2023-02-24T15:52:58.1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98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5/10/relationships/revisionInfo" Target="revisionInfo.xml"/><Relationship Id="rId20" Type="http://schemas.openxmlformats.org/officeDocument/2006/relationships/slide" Target="slides/slide15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le Egholm Lorentzen" userId="638b2d94-eea8-4ee7-92c9-5397e5a421a9" providerId="ADAL" clId="{C4A97ED6-E679-46A3-A27D-F1325FFDCF71}"/>
    <pc:docChg chg="custSel delSld modSld">
      <pc:chgData name="Helle Egholm Lorentzen" userId="638b2d94-eea8-4ee7-92c9-5397e5a421a9" providerId="ADAL" clId="{C4A97ED6-E679-46A3-A27D-F1325FFDCF71}" dt="2023-02-24T15:53:07.754" v="22" actId="1037"/>
      <pc:docMkLst>
        <pc:docMk/>
      </pc:docMkLst>
      <pc:sldChg chg="delSp mod delAnim">
        <pc:chgData name="Helle Egholm Lorentzen" userId="638b2d94-eea8-4ee7-92c9-5397e5a421a9" providerId="ADAL" clId="{C4A97ED6-E679-46A3-A27D-F1325FFDCF71}" dt="2023-02-24T15:52:18.524" v="3" actId="478"/>
        <pc:sldMkLst>
          <pc:docMk/>
          <pc:sldMk cId="1688291428" sldId="1778"/>
        </pc:sldMkLst>
        <pc:picChg chg="del">
          <ac:chgData name="Helle Egholm Lorentzen" userId="638b2d94-eea8-4ee7-92c9-5397e5a421a9" providerId="ADAL" clId="{C4A97ED6-E679-46A3-A27D-F1325FFDCF71}" dt="2023-02-24T15:52:18.524" v="3" actId="478"/>
          <ac:picMkLst>
            <pc:docMk/>
            <pc:sldMk cId="1688291428" sldId="1778"/>
            <ac:picMk id="12" creationId="{369D2661-1191-2F38-F90C-62C40BCC3E2C}"/>
          </ac:picMkLst>
        </pc:picChg>
      </pc:sldChg>
      <pc:sldChg chg="modSp mod">
        <pc:chgData name="Helle Egholm Lorentzen" userId="638b2d94-eea8-4ee7-92c9-5397e5a421a9" providerId="ADAL" clId="{C4A97ED6-E679-46A3-A27D-F1325FFDCF71}" dt="2023-02-24T15:53:07.754" v="22" actId="1037"/>
        <pc:sldMkLst>
          <pc:docMk/>
          <pc:sldMk cId="1217560047" sldId="1793"/>
        </pc:sldMkLst>
        <pc:spChg chg="mod">
          <ac:chgData name="Helle Egholm Lorentzen" userId="638b2d94-eea8-4ee7-92c9-5397e5a421a9" providerId="ADAL" clId="{C4A97ED6-E679-46A3-A27D-F1325FFDCF71}" dt="2023-02-24T15:53:07.754" v="22" actId="1037"/>
          <ac:spMkLst>
            <pc:docMk/>
            <pc:sldMk cId="1217560047" sldId="1793"/>
            <ac:spMk id="9" creationId="{2A9F2ADB-EA13-4F0A-89AA-61243C9548B8}"/>
          </ac:spMkLst>
        </pc:spChg>
        <pc:spChg chg="mod">
          <ac:chgData name="Helle Egholm Lorentzen" userId="638b2d94-eea8-4ee7-92c9-5397e5a421a9" providerId="ADAL" clId="{C4A97ED6-E679-46A3-A27D-F1325FFDCF71}" dt="2023-02-24T15:53:03.425" v="15" actId="1076"/>
          <ac:spMkLst>
            <pc:docMk/>
            <pc:sldMk cId="1217560047" sldId="1793"/>
            <ac:spMk id="10" creationId="{84D15EC3-D2FF-E56A-49C2-F5C808D6BDE2}"/>
          </ac:spMkLst>
        </pc:spChg>
      </pc:sldChg>
      <pc:sldChg chg="delSp mod delAnim">
        <pc:chgData name="Helle Egholm Lorentzen" userId="638b2d94-eea8-4ee7-92c9-5397e5a421a9" providerId="ADAL" clId="{C4A97ED6-E679-46A3-A27D-F1325FFDCF71}" dt="2023-02-24T15:52:25.746" v="4" actId="478"/>
        <pc:sldMkLst>
          <pc:docMk/>
          <pc:sldMk cId="2853997600" sldId="1796"/>
        </pc:sldMkLst>
        <pc:spChg chg="del">
          <ac:chgData name="Helle Egholm Lorentzen" userId="638b2d94-eea8-4ee7-92c9-5397e5a421a9" providerId="ADAL" clId="{C4A97ED6-E679-46A3-A27D-F1325FFDCF71}" dt="2023-02-24T15:52:25.746" v="4" actId="478"/>
          <ac:spMkLst>
            <pc:docMk/>
            <pc:sldMk cId="2853997600" sldId="1796"/>
            <ac:spMk id="15" creationId="{29777DC4-860D-C867-8D11-5581A5CE0695}"/>
          </ac:spMkLst>
        </pc:spChg>
      </pc:sldChg>
      <pc:sldChg chg="del">
        <pc:chgData name="Helle Egholm Lorentzen" userId="638b2d94-eea8-4ee7-92c9-5397e5a421a9" providerId="ADAL" clId="{C4A97ED6-E679-46A3-A27D-F1325FFDCF71}" dt="2023-02-24T15:51:27.816" v="0" actId="47"/>
        <pc:sldMkLst>
          <pc:docMk/>
          <pc:sldMk cId="1824616116" sldId="1932"/>
        </pc:sldMkLst>
      </pc:sldChg>
      <pc:sldChg chg="del">
        <pc:chgData name="Helle Egholm Lorentzen" userId="638b2d94-eea8-4ee7-92c9-5397e5a421a9" providerId="ADAL" clId="{C4A97ED6-E679-46A3-A27D-F1325FFDCF71}" dt="2023-02-24T15:51:30.725" v="1" actId="47"/>
        <pc:sldMkLst>
          <pc:docMk/>
          <pc:sldMk cId="1745184352" sldId="1933"/>
        </pc:sldMkLst>
      </pc:sldChg>
      <pc:sldChg chg="del">
        <pc:chgData name="Helle Egholm Lorentzen" userId="638b2d94-eea8-4ee7-92c9-5397e5a421a9" providerId="ADAL" clId="{C4A97ED6-E679-46A3-A27D-F1325FFDCF71}" dt="2023-02-24T15:51:27.816" v="0" actId="47"/>
        <pc:sldMkLst>
          <pc:docMk/>
          <pc:sldMk cId="780156807" sldId="1942"/>
        </pc:sldMkLst>
      </pc:sldChg>
      <pc:sldChg chg="del">
        <pc:chgData name="Helle Egholm Lorentzen" userId="638b2d94-eea8-4ee7-92c9-5397e5a421a9" providerId="ADAL" clId="{C4A97ED6-E679-46A3-A27D-F1325FFDCF71}" dt="2023-02-24T15:51:27.816" v="0" actId="47"/>
        <pc:sldMkLst>
          <pc:docMk/>
          <pc:sldMk cId="3023409547" sldId="1943"/>
        </pc:sldMkLst>
      </pc:sldChg>
      <pc:sldChg chg="del">
        <pc:chgData name="Helle Egholm Lorentzen" userId="638b2d94-eea8-4ee7-92c9-5397e5a421a9" providerId="ADAL" clId="{C4A97ED6-E679-46A3-A27D-F1325FFDCF71}" dt="2023-02-24T15:52:13.909" v="2" actId="47"/>
        <pc:sldMkLst>
          <pc:docMk/>
          <pc:sldMk cId="2842802661" sldId="1946"/>
        </pc:sldMkLst>
      </pc:sldChg>
    </pc:docChg>
  </pc:docChgLst>
  <pc:docChgLst>
    <pc:chgData name="Helle Egholm Lorentzen" userId="S::helle@dkbs.dk::638b2d94-eea8-4ee7-92c9-5397e5a421a9" providerId="AD" clId="Web-{417077A7-184E-3755-4B0E-DA6EB920D543}"/>
    <pc:docChg chg="sldOrd">
      <pc:chgData name="Helle Egholm Lorentzen" userId="S::helle@dkbs.dk::638b2d94-eea8-4ee7-92c9-5397e5a421a9" providerId="AD" clId="Web-{417077A7-184E-3755-4B0E-DA6EB920D543}" dt="2023-12-12T11:50:09.378" v="1"/>
      <pc:docMkLst>
        <pc:docMk/>
      </pc:docMkLst>
      <pc:sldChg chg="ord">
        <pc:chgData name="Helle Egholm Lorentzen" userId="S::helle@dkbs.dk::638b2d94-eea8-4ee7-92c9-5397e5a421a9" providerId="AD" clId="Web-{417077A7-184E-3755-4B0E-DA6EB920D543}" dt="2023-12-12T11:50:09.378" v="1"/>
        <pc:sldMkLst>
          <pc:docMk/>
          <pc:sldMk cId="2044345203" sldId="194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1E2256"/>
                </a:solidFill>
                <a:latin typeface="+mn-lt"/>
                <a:ea typeface="+mn-ea"/>
                <a:cs typeface="+mn-cs"/>
              </a:defRPr>
            </a:pPr>
            <a:r>
              <a:rPr lang="en-US" sz="1600" err="1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Fordeling</a:t>
            </a:r>
            <a:r>
              <a:rPr lang="en-US" sz="1600" baseline="0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 err="1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lang="en-US" sz="1600" baseline="0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baseline="0" err="1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placeringer</a:t>
            </a:r>
            <a:endParaRPr lang="en-US" sz="1600" i="1" baseline="0">
              <a:solidFill>
                <a:srgbClr val="1E22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>
                <a:solidFill>
                  <a:srgbClr val="1E2256"/>
                </a:solidFill>
              </a:defRPr>
            </a:pPr>
            <a:r>
              <a:rPr lang="en-US" sz="1600" baseline="0" err="1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Henvisninger</a:t>
            </a:r>
            <a:r>
              <a:rPr lang="en-US" sz="1600" baseline="0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vs. </a:t>
            </a:r>
          </a:p>
          <a:p>
            <a:pPr>
              <a:defRPr>
                <a:solidFill>
                  <a:srgbClr val="1E2256"/>
                </a:solidFill>
              </a:defRPr>
            </a:pPr>
            <a:r>
              <a:rPr lang="en-US" sz="1600" baseline="0" err="1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</a:t>
            </a:r>
            <a:r>
              <a:rPr lang="en-US" sz="1600" baseline="0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 err="1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baseline="0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  <a:endParaRPr lang="en-US" sz="1600">
              <a:solidFill>
                <a:srgbClr val="1E22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1E225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31D-452E-8945-06A50E884C0E}"/>
              </c:ext>
            </c:extLst>
          </c:dPt>
          <c:dPt>
            <c:idx val="1"/>
            <c:bubble3D val="0"/>
            <c:explosion val="7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E5B-4726-8CC2-D853AC4EBB77}"/>
              </c:ext>
            </c:extLst>
          </c:dPt>
          <c:cat>
            <c:strRef>
              <c:f>Sheet1!$A$2:$A$5</c:f>
              <c:strCache>
                <c:ptCount val="2"/>
                <c:pt idx="0">
                  <c:v>Direkte</c:v>
                </c:pt>
                <c:pt idx="1">
                  <c:v>Henvisninger</c:v>
                </c:pt>
              </c:strCache>
              <c:extLst/>
            </c:strRef>
          </c:cat>
          <c:val>
            <c:numRef>
              <c:f>Sheet1!$B$2:$B$5</c:f>
              <c:numCache>
                <c:formatCode>General</c:formatCode>
                <c:ptCount val="2"/>
                <c:pt idx="0">
                  <c:v>80190902.540000007</c:v>
                </c:pt>
                <c:pt idx="1">
                  <c:v>48277170.200000003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E5B-4726-8CC2-D853AC4EB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1E225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60970164532157"/>
          <c:y val="0.17377049180327872"/>
          <c:w val="0.88418352988583815"/>
          <c:h val="0.72875103726788248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254032728"/>
        <c:axId val="254031944"/>
      </c:barChart>
      <c:catAx>
        <c:axId val="254032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4031944"/>
        <c:crosses val="autoZero"/>
        <c:auto val="1"/>
        <c:lblAlgn val="ctr"/>
        <c:lblOffset val="100"/>
        <c:noMultiLvlLbl val="0"/>
      </c:catAx>
      <c:valAx>
        <c:axId val="254031944"/>
        <c:scaling>
          <c:orientation val="minMax"/>
        </c:scaling>
        <c:delete val="0"/>
        <c:axPos val="l"/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4032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60970164532157"/>
          <c:y val="0.17377049180327872"/>
          <c:w val="0.88418352988583815"/>
          <c:h val="0.728751037267882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'Ark1'!$A$3</c:f>
              <c:strCache>
                <c:ptCount val="1"/>
                <c:pt idx="0">
                  <c:v> Placeringsværdi 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'Ark1'!$B$2:$Q$2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'Ark1'!$B$3:$Q$3</c:f>
              <c:numCache>
                <c:formatCode>_ * #,##0_ ;_ * \-#,##0_ ;_ * "-"??_ ;_ @_ </c:formatCode>
                <c:ptCount val="16"/>
                <c:pt idx="0">
                  <c:v>142960</c:v>
                </c:pt>
                <c:pt idx="1">
                  <c:v>166779</c:v>
                </c:pt>
                <c:pt idx="2">
                  <c:v>102518</c:v>
                </c:pt>
                <c:pt idx="3">
                  <c:v>64564</c:v>
                </c:pt>
                <c:pt idx="4">
                  <c:v>61827</c:v>
                </c:pt>
                <c:pt idx="5">
                  <c:v>49578</c:v>
                </c:pt>
                <c:pt idx="6">
                  <c:v>49852</c:v>
                </c:pt>
                <c:pt idx="7">
                  <c:v>37421</c:v>
                </c:pt>
                <c:pt idx="8">
                  <c:v>45749</c:v>
                </c:pt>
                <c:pt idx="9">
                  <c:v>41687</c:v>
                </c:pt>
                <c:pt idx="10">
                  <c:v>68124</c:v>
                </c:pt>
                <c:pt idx="11">
                  <c:v>81184</c:v>
                </c:pt>
                <c:pt idx="12">
                  <c:v>80452</c:v>
                </c:pt>
                <c:pt idx="13">
                  <c:v>55852</c:v>
                </c:pt>
                <c:pt idx="14">
                  <c:v>103217</c:v>
                </c:pt>
                <c:pt idx="15">
                  <c:v>142821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74-4145-B6F2-FD431B440C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254032728"/>
        <c:axId val="254031944"/>
      </c:barChart>
      <c:catAx>
        <c:axId val="254032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4031944"/>
        <c:crosses val="autoZero"/>
        <c:auto val="1"/>
        <c:lblAlgn val="ctr"/>
        <c:lblOffset val="100"/>
        <c:noMultiLvlLbl val="0"/>
      </c:catAx>
      <c:valAx>
        <c:axId val="254031944"/>
        <c:scaling>
          <c:orientation val="minMax"/>
        </c:scaling>
        <c:delete val="0"/>
        <c:axPos val="l"/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4032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2DCFC-B7EF-4035-A564-4BBE0A7EEA0A}" type="datetimeFigureOut">
              <a:rPr lang="da-DK" smtClean="0"/>
              <a:t>12-12-2023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89C6D-554F-4432-9374-9F59B05E847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4618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3D30E-1D81-FE16-4412-0472C4730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924068-82A4-EBB1-49A2-F95E7A25DC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643F8-C105-094A-9953-52A385EE2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94A8-C168-4C6A-9FBE-484CE1A5F513}" type="datetimeFigureOut">
              <a:rPr lang="da-DK" smtClean="0"/>
              <a:t>12-12-2023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3DB2D-FDD5-0C49-45DA-AD795605C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62A0A-AB2D-E75E-3744-05370295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06D64-2549-487E-A8A8-4DD1A58742E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0277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3F580-6C6E-0D38-0BDA-4F54C217E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1E4BDF-33A8-11B3-6D6C-68C3057DCE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7AB2C-133C-DFC8-909C-69730F9FF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94A8-C168-4C6A-9FBE-484CE1A5F513}" type="datetimeFigureOut">
              <a:rPr lang="da-DK" smtClean="0"/>
              <a:t>12-12-2023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0D5D0-C076-BCF2-44F0-86F56E27F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8B84C-7BB1-3556-5AF7-3C664CD6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06D64-2549-487E-A8A8-4DD1A58742E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3681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2D3E01-A152-79AA-9208-DD01F48C10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BEFE38-36AB-CC67-EAF2-6FFAD4BEC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25C98-8ADE-89F9-B925-DF7D65D52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94A8-C168-4C6A-9FBE-484CE1A5F513}" type="datetimeFigureOut">
              <a:rPr lang="da-DK" smtClean="0"/>
              <a:t>12-12-2023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FE086-FD2B-AC6D-B189-CCF9A17CD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9B230-9C68-A54B-9DA3-7391B5C37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06D64-2549-487E-A8A8-4DD1A58742E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033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286BF-6991-4F7A-8555-788C7BC64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13274-2E0C-483D-8081-F1D8BE1DD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46222-8A82-4610-8FE8-3A2A6D263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94A8-C168-4C6A-9FBE-484CE1A5F513}" type="datetimeFigureOut">
              <a:rPr lang="da-DK" smtClean="0"/>
              <a:t>12-12-2023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884A-85BD-4112-BD49-DAAB6F423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AD9E0-A329-444C-BF0E-8D07B249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06D64-2549-487E-A8A8-4DD1A58742ED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00296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483B6-A0DB-49DC-1313-368FAD1B4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77E13-315A-6699-90FC-BF5F75294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85520-C069-BC5C-B300-4FF40C1A3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94A8-C168-4C6A-9FBE-484CE1A5F513}" type="datetimeFigureOut">
              <a:rPr lang="da-DK" smtClean="0"/>
              <a:t>12-12-2023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17436-12B0-9C60-E1A5-B177DB012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59E3A-DEA0-98B4-3C72-609676C1D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06D64-2549-487E-A8A8-4DD1A58742E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5138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695A7-88F4-9803-D2FC-4A7B1C5D6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CB08E0-6145-DCC6-62E7-682724CCC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33DD9-2C3B-439F-7788-EE93CFA02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94A8-C168-4C6A-9FBE-484CE1A5F513}" type="datetimeFigureOut">
              <a:rPr lang="da-DK" smtClean="0"/>
              <a:t>12-12-2023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26FA7-ED93-F083-4963-3D7532DB1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4FD59-89CE-F811-5F0E-53AFF536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06D64-2549-487E-A8A8-4DD1A58742E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219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D9B5F-5766-7194-AF16-B36E78467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7A25B-F4E1-BB74-99BF-EDA94C0C0E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7E2329-5F98-65D0-522D-8C6E1A780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DFDA9B-E459-4738-8370-2074950B2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94A8-C168-4C6A-9FBE-484CE1A5F513}" type="datetimeFigureOut">
              <a:rPr lang="da-DK" smtClean="0"/>
              <a:t>12-12-2023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419AC-2E5D-5B33-A1EF-2BF4FFB04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452A5-16F0-5280-0911-72EDCA182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06D64-2549-487E-A8A8-4DD1A58742E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2466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DE1B6-3E9A-714B-C1E1-F31B6EBE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E9EA8-80E6-ED4D-99A6-AF101CDD9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41BBF7-2C00-21D2-36D9-FD224EA18E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269E91-510D-9594-C9B4-E02725C94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44AC1F-3DD4-12AD-4A86-AF6852027D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BB387D-57A4-9BCC-5A00-DE32D04D2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94A8-C168-4C6A-9FBE-484CE1A5F513}" type="datetimeFigureOut">
              <a:rPr lang="da-DK" smtClean="0"/>
              <a:t>12-12-2023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116583-D2F5-2F66-5030-C5272DCB3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3F83FC-0DCC-7F2B-616F-AE1B45FED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06D64-2549-487E-A8A8-4DD1A58742E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079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C75D9-BB16-4685-BF85-35054A31C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E25007-0E88-7D22-6BF8-A095B9371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94A8-C168-4C6A-9FBE-484CE1A5F513}" type="datetimeFigureOut">
              <a:rPr lang="da-DK" smtClean="0"/>
              <a:t>12-12-2023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E9B81A-F6DF-FCFC-358E-6A8F4A0FA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2D593F-EC4B-8501-DBCD-A6D9440BF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06D64-2549-487E-A8A8-4DD1A58742E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0304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C95DAA-3EFC-BF23-5CFB-00712D83D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94A8-C168-4C6A-9FBE-484CE1A5F513}" type="datetimeFigureOut">
              <a:rPr lang="da-DK" smtClean="0"/>
              <a:t>12-12-2023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B89159-5A55-086A-BB22-291385FEE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894BF-0D54-EA4D-E395-C6010758C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06D64-2549-487E-A8A8-4DD1A58742E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8749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CC56F-1467-8D61-C242-62C4AC8FB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A2F24-9744-A364-F017-B05466220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C12306-4D3C-3003-E1AE-942DBB72B2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981E4-0CD2-556C-62DC-EAE6511A7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94A8-C168-4C6A-9FBE-484CE1A5F513}" type="datetimeFigureOut">
              <a:rPr lang="da-DK" smtClean="0"/>
              <a:t>12-12-2023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779F1-6BDA-DE32-5CFA-5C2DD47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26DD5F-8303-D50A-670E-A8478195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06D64-2549-487E-A8A8-4DD1A58742E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7327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E2CF0-CBF8-050C-3D70-6F9330306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CBD3C9-BD43-B469-A888-7383E2A099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F17C9C-5BA8-6923-541B-C3F7B62A7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D2436-35BC-FCF8-4E88-6693B4CDD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94A8-C168-4C6A-9FBE-484CE1A5F513}" type="datetimeFigureOut">
              <a:rPr lang="da-DK" smtClean="0"/>
              <a:t>12-12-2023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B0B62-1FE2-8129-36A3-ABF2B6109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4B6B4-B3AD-5A9B-54E5-FB6DF90A5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06D64-2549-487E-A8A8-4DD1A58742E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4894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779F85-88E2-B5AC-1104-F5A3C3E9D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9E159-3CF5-822F-1C74-66C871387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F8726-70DF-80E1-6030-A6D486B7D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A76B8-887B-48E6-9277-00B82B5C5C8D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F5FE0-24A2-F901-DF2A-F765C95BC1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80CD8-6966-E4A9-67A4-F46498F41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5FBE4-3606-4184-B8B8-1A0B7E628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7578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77" r:id="rId1"/>
    <p:sldLayoutId id="2147484278" r:id="rId2"/>
    <p:sldLayoutId id="2147484279" r:id="rId3"/>
    <p:sldLayoutId id="2147484280" r:id="rId4"/>
    <p:sldLayoutId id="2147484281" r:id="rId5"/>
    <p:sldLayoutId id="2147484282" r:id="rId6"/>
    <p:sldLayoutId id="2147484283" r:id="rId7"/>
    <p:sldLayoutId id="2147484284" r:id="rId8"/>
    <p:sldLayoutId id="2147484285" r:id="rId9"/>
    <p:sldLayoutId id="2147484286" r:id="rId10"/>
    <p:sldLayoutId id="21474842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2FC80B-7F5F-46B5-BE61-F12A946AF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3AC69-65C1-44E2-9435-A11744BB4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2360A-3B0A-4090-92C5-1C490D6578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994A8-C168-4C6A-9FBE-484CE1A5F513}" type="datetimeFigureOut">
              <a:rPr lang="da-DK" smtClean="0"/>
              <a:t>12-12-2023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C8C75-2A1E-43EC-8F57-EB3C809B0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96B8E-2DD2-48A5-B5A2-FD39CD5822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06D64-2549-487E-A8A8-4DD1A58742ED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25603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microsoft.com/office/2007/relationships/hdphoto" Target="../media/hdphoto4.wdp"/><Relationship Id="rId9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kbsbookon.azurewebsites.net/home" TargetMode="External"/><Relationship Id="rId2" Type="http://schemas.openxmlformats.org/officeDocument/2006/relationships/hyperlink" Target="https://dkbs-my.sharepoint.com/personal/malou_dkbs_dk/Documents/Skrivebord/SABO%202022/SABO%202022%20&#216;ST/Bookon.mhtml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png"/><Relationship Id="rId4" Type="http://schemas.openxmlformats.org/officeDocument/2006/relationships/hyperlink" Target="file:///C:\Users\HelleEgholmLorentzen\AppData\Local\Microsoft\Windows\INetCache\Content.Outlook\12Y4EOTU\Bookon-SRM26630.m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kbsbookon.dk/emailOffers/98065490-5474-49c2-435e-7ecea0c0634b" TargetMode="External"/><Relationship Id="rId2" Type="http://schemas.openxmlformats.org/officeDocument/2006/relationships/hyperlink" Target="https://dkbs-my.sharepoint.com/personal/malou_dkbs_dk/Documents/Skrivebord/SABO%202022/SABO%202022%20&#216;ST/Bookon.mhtml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png"/><Relationship Id="rId4" Type="http://schemas.openxmlformats.org/officeDocument/2006/relationships/hyperlink" Target="file:///C:\Users\HelleEgholmLorentzen\AppData\Local\Microsoft\Windows\INetCache\Content.Outlook\12Y4EOTU\Bookon-SRM26630.mhtml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2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F9942-832F-49F8-AE48-B8DBF71BA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433" y="4194928"/>
            <a:ext cx="9191134" cy="2053008"/>
          </a:xfrm>
        </p:spPr>
        <p:txBody>
          <a:bodyPr anchor="ctr">
            <a:normAutofit/>
          </a:bodyPr>
          <a:lstStyle/>
          <a:p>
            <a:pPr algn="ctr"/>
            <a:r>
              <a:rPr lang="da-DK" sz="2800">
                <a:solidFill>
                  <a:srgbClr val="E7E8E8"/>
                </a:solidFill>
                <a:cs typeface="Arial" panose="020B0604020202020204" pitchFamily="34" charset="0"/>
              </a:rPr>
              <a:t>Fjelsted SkovHotel &amp; Konference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9D0FF4-310F-406F-B3B1-9910682FF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0783" y="5288436"/>
            <a:ext cx="5316718" cy="170791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a-DK" sz="8800">
                <a:solidFill>
                  <a:srgbClr val="E7E8E8"/>
                </a:solidFill>
              </a:rPr>
              <a:t>24/2 2023</a:t>
            </a:r>
          </a:p>
        </p:txBody>
      </p:sp>
      <p:pic>
        <p:nvPicPr>
          <p:cNvPr id="12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F81A4396-2B63-53A3-A561-2F83E053EB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" r="-1" b="731"/>
          <a:stretch/>
        </p:blipFill>
        <p:spPr>
          <a:xfrm>
            <a:off x="3773307" y="1971427"/>
            <a:ext cx="4647316" cy="17320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1D3199-0F91-46BE-9372-113B172CB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1377" y="290400"/>
            <a:ext cx="4649246" cy="464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49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5F984308-EABF-9168-37A3-1D9E9BC99FE0}"/>
              </a:ext>
            </a:extLst>
          </p:cNvPr>
          <p:cNvSpPr txBox="1">
            <a:spLocks/>
          </p:cNvSpPr>
          <p:nvPr/>
        </p:nvSpPr>
        <p:spPr>
          <a:xfrm>
            <a:off x="1374742" y="596669"/>
            <a:ext cx="9398524" cy="905369"/>
          </a:xfrm>
          <a:prstGeom prst="rect">
            <a:avLst/>
          </a:prstGeom>
          <a:solidFill>
            <a:srgbClr val="E7E8E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4000" b="1" dirty="0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GODE GRUNDE TIL AT HENVISE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0784B0-AC0F-2F08-34A7-C391F15368CA}"/>
              </a:ext>
            </a:extLst>
          </p:cNvPr>
          <p:cNvSpPr txBox="1"/>
          <p:nvPr/>
        </p:nvSpPr>
        <p:spPr>
          <a:xfrm>
            <a:off x="1374742" y="1597510"/>
            <a:ext cx="9409522" cy="424731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358775" lvl="2"/>
            <a:endParaRPr lang="da-DK" sz="180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2"/>
            <a:endParaRPr lang="da-DK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2"/>
            <a:endParaRPr lang="da-DK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2"/>
            <a:endParaRPr lang="da-DK" sz="360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2"/>
            <a:endParaRPr lang="da-DK" sz="360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2"/>
            <a:endParaRPr lang="da-DK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2"/>
            <a:endParaRPr lang="da-DK" sz="180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2"/>
            <a:endParaRPr lang="da-DK" sz="180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2"/>
            <a:endParaRPr lang="da-DK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2"/>
            <a:endParaRPr lang="da-DK" sz="180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2"/>
            <a:endParaRPr lang="da-DK" sz="180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2"/>
            <a:endParaRPr lang="da-DK" sz="180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2"/>
            <a:endParaRPr lang="da-DK" sz="180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76A509-FFFE-817A-D1EB-0495F3D57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350" y="1724026"/>
            <a:ext cx="7336313" cy="39218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E256DB-A653-62B6-C57B-CD7D44163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41119">
            <a:off x="8886535" y="4186881"/>
            <a:ext cx="927318" cy="13383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6DAF62-EE9A-9F9E-3DD7-6F2E8C3AAE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671"/>
          <a:stretch/>
        </p:blipFill>
        <p:spPr>
          <a:xfrm rot="19659635">
            <a:off x="1621882" y="2379898"/>
            <a:ext cx="1176893" cy="11332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979D68-992B-47AA-1887-E7ED52DA2D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18593">
            <a:off x="9330717" y="1788306"/>
            <a:ext cx="1114581" cy="13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97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EC388E9-9D80-D34A-C38D-0518F1AFC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388" y="268073"/>
            <a:ext cx="8675224" cy="6150403"/>
          </a:xfrm>
          <a:prstGeom prst="rect">
            <a:avLst/>
          </a:prstGeom>
        </p:spPr>
      </p:pic>
      <p:pic>
        <p:nvPicPr>
          <p:cNvPr id="3" name="Picture 2" descr="A picture containing bow, spectacles&#10;&#10;Description automatically generated">
            <a:extLst>
              <a:ext uri="{FF2B5EF4-FFF2-40B4-BE49-F238E27FC236}">
                <a16:creationId xmlns:a16="http://schemas.microsoft.com/office/drawing/2014/main" id="{A74D49BF-8B38-4A5D-9DD7-B98235A12F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1324">
            <a:off x="2887994" y="2626078"/>
            <a:ext cx="3725035" cy="2003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peech Bubble: Oval 1">
            <a:extLst>
              <a:ext uri="{FF2B5EF4-FFF2-40B4-BE49-F238E27FC236}">
                <a16:creationId xmlns:a16="http://schemas.microsoft.com/office/drawing/2014/main" id="{FB1AF1E2-DAB8-4A96-9913-2C2BB55E4C0A}"/>
              </a:ext>
            </a:extLst>
          </p:cNvPr>
          <p:cNvSpPr/>
          <p:nvPr/>
        </p:nvSpPr>
        <p:spPr>
          <a:xfrm>
            <a:off x="8973670" y="249731"/>
            <a:ext cx="2919884" cy="1909186"/>
          </a:xfrm>
          <a:prstGeom prst="wedgeEllipseCallout">
            <a:avLst>
              <a:gd name="adj1" fmla="val -81401"/>
              <a:gd name="adj2" fmla="val 51447"/>
            </a:avLst>
          </a:prstGeom>
          <a:solidFill>
            <a:schemeClr val="tx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>
                <a:solidFill>
                  <a:srgbClr val="1E2256"/>
                </a:solidFill>
              </a:rPr>
              <a:t>Print mig!</a:t>
            </a:r>
          </a:p>
          <a:p>
            <a:pPr algn="ctr"/>
            <a:r>
              <a:rPr lang="da-DK" sz="2000" dirty="0">
                <a:solidFill>
                  <a:srgbClr val="1E2256"/>
                </a:solidFill>
              </a:rPr>
              <a:t>Tjen penge &amp; få chokolade!</a:t>
            </a:r>
          </a:p>
        </p:txBody>
      </p:sp>
    </p:spTree>
    <p:extLst>
      <p:ext uri="{BB962C8B-B14F-4D97-AF65-F5344CB8AC3E}">
        <p14:creationId xmlns:p14="http://schemas.microsoft.com/office/powerpoint/2010/main" val="2630008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5A2094-B912-B148-22E8-F472C3297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64" y="140677"/>
            <a:ext cx="12024051" cy="65113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DE7477-43FC-4D35-4332-7D4A125627B3}"/>
              </a:ext>
            </a:extLst>
          </p:cNvPr>
          <p:cNvSpPr txBox="1"/>
          <p:nvPr/>
        </p:nvSpPr>
        <p:spPr>
          <a:xfrm>
            <a:off x="5934753" y="3932275"/>
            <a:ext cx="28134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1.Plads </a:t>
            </a:r>
          </a:p>
          <a:p>
            <a:pPr algn="ctr"/>
            <a:r>
              <a:rPr lang="da-DK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Tine Amorsen,</a:t>
            </a:r>
          </a:p>
          <a:p>
            <a:pPr algn="ctr"/>
            <a:r>
              <a:rPr lang="da-DK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MBK</a:t>
            </a:r>
          </a:p>
          <a:p>
            <a:pPr algn="ctr"/>
            <a:r>
              <a:rPr lang="da-DK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stks</a:t>
            </a:r>
          </a:p>
          <a:p>
            <a:endParaRPr lang="da-DK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C391F6-E77A-CA07-7A83-CD251BF153F0}"/>
              </a:ext>
            </a:extLst>
          </p:cNvPr>
          <p:cNvSpPr txBox="1"/>
          <p:nvPr/>
        </p:nvSpPr>
        <p:spPr>
          <a:xfrm>
            <a:off x="5359075" y="2927090"/>
            <a:ext cx="1845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343C3D-D889-869D-CA26-5E6F5A1A069F}"/>
              </a:ext>
            </a:extLst>
          </p:cNvPr>
          <p:cNvSpPr txBox="1"/>
          <p:nvPr/>
        </p:nvSpPr>
        <p:spPr>
          <a:xfrm>
            <a:off x="2692300" y="4355465"/>
            <a:ext cx="30288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2.Plads Elsebeth </a:t>
            </a:r>
          </a:p>
          <a:p>
            <a:pPr algn="ctr"/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Rygaard </a:t>
            </a:r>
          </a:p>
          <a:p>
            <a:pPr algn="ctr"/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Kragerup Gods</a:t>
            </a:r>
          </a:p>
          <a:p>
            <a:pPr algn="ctr"/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stks</a:t>
            </a:r>
          </a:p>
          <a:p>
            <a:endParaRPr lang="da-DK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E006E7-BEB3-1AF9-7D81-8BAC4816DE95}"/>
              </a:ext>
            </a:extLst>
          </p:cNvPr>
          <p:cNvSpPr txBox="1"/>
          <p:nvPr/>
        </p:nvSpPr>
        <p:spPr>
          <a:xfrm>
            <a:off x="200180" y="1976937"/>
            <a:ext cx="235344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plads</a:t>
            </a:r>
          </a:p>
          <a:p>
            <a:pPr algn="ctr"/>
            <a:r>
              <a:rPr lang="da-DK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Emil Brun </a:t>
            </a:r>
          </a:p>
          <a:p>
            <a:pPr algn="ctr"/>
            <a:r>
              <a:rPr lang="da-DK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Sinatur </a:t>
            </a:r>
          </a:p>
          <a:p>
            <a:pPr algn="ctr"/>
            <a:r>
              <a:rPr lang="da-DK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Frederiksdal, </a:t>
            </a:r>
          </a:p>
          <a:p>
            <a:pPr algn="ctr"/>
            <a:r>
              <a:rPr lang="da-DK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stks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7CD3C7-D9DC-5C52-6E5E-388FD725DE5F}"/>
              </a:ext>
            </a:extLst>
          </p:cNvPr>
          <p:cNvSpPr txBox="1"/>
          <p:nvPr/>
        </p:nvSpPr>
        <p:spPr>
          <a:xfrm>
            <a:off x="867031" y="3614281"/>
            <a:ext cx="19962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plads</a:t>
            </a:r>
          </a:p>
          <a:p>
            <a:pPr algn="ctr"/>
            <a:r>
              <a:rPr lang="da-DK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Marlene Tornkjær Sinatur Frederiksdal  </a:t>
            </a:r>
          </a:p>
          <a:p>
            <a:pPr algn="ctr"/>
            <a:r>
              <a:rPr lang="da-DK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stks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37C133-72DA-7717-4670-61460884DF1E}"/>
              </a:ext>
            </a:extLst>
          </p:cNvPr>
          <p:cNvSpPr txBox="1"/>
          <p:nvPr/>
        </p:nvSpPr>
        <p:spPr>
          <a:xfrm>
            <a:off x="6282173" y="1865881"/>
            <a:ext cx="2141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Plads</a:t>
            </a:r>
          </a:p>
          <a:p>
            <a:pPr algn="ctr"/>
            <a:r>
              <a:rPr lang="da-DK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Julie Ferm </a:t>
            </a:r>
          </a:p>
          <a:p>
            <a:pPr algn="ctr"/>
            <a:r>
              <a:rPr lang="da-DK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Sonnerupgaard </a:t>
            </a:r>
          </a:p>
          <a:p>
            <a:pPr algn="ctr"/>
            <a:r>
              <a:rPr lang="da-DK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Gods</a:t>
            </a:r>
          </a:p>
          <a:p>
            <a:pPr algn="ctr"/>
            <a:r>
              <a:rPr lang="da-DK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stks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3D568C-57E4-B9A9-100B-32D36024E41B}"/>
              </a:ext>
            </a:extLst>
          </p:cNvPr>
          <p:cNvSpPr txBox="1"/>
          <p:nvPr/>
        </p:nvSpPr>
        <p:spPr>
          <a:xfrm>
            <a:off x="9687826" y="255670"/>
            <a:ext cx="1779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Delt 10. plads </a:t>
            </a:r>
          </a:p>
          <a:p>
            <a:pPr algn="ctr"/>
            <a:r>
              <a:rPr lang="nb-N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Henrik Kjærhus, HUSET Middelfart &amp; Malene Claudi Hauge, Pharmakon</a:t>
            </a:r>
          </a:p>
          <a:p>
            <a:pPr algn="ctr"/>
            <a:r>
              <a:rPr lang="nb-N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stks</a:t>
            </a:r>
            <a:endParaRPr lang="da-DK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8A1C76-2F51-7234-7203-110E495771AD}"/>
              </a:ext>
            </a:extLst>
          </p:cNvPr>
          <p:cNvSpPr txBox="1"/>
          <p:nvPr/>
        </p:nvSpPr>
        <p:spPr>
          <a:xfrm>
            <a:off x="8961801" y="4178496"/>
            <a:ext cx="28134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Delt 3.plads</a:t>
            </a:r>
          </a:p>
          <a:p>
            <a:pPr algn="ctr"/>
            <a:r>
              <a:rPr lang="da-DK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Rikki Royal, </a:t>
            </a:r>
          </a:p>
          <a:p>
            <a:pPr algn="ctr"/>
            <a:r>
              <a:rPr lang="da-DK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Rungstedgaard &amp; </a:t>
            </a:r>
          </a:p>
          <a:p>
            <a:pPr algn="ctr"/>
            <a:r>
              <a:rPr lang="da-DK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Viga Lipeiko, Charlottehaven, 54 stks.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DD3AB0-085F-687F-9B41-30B9A4C0A3DC}"/>
              </a:ext>
            </a:extLst>
          </p:cNvPr>
          <p:cNvSpPr txBox="1"/>
          <p:nvPr/>
        </p:nvSpPr>
        <p:spPr>
          <a:xfrm>
            <a:off x="9638375" y="1882068"/>
            <a:ext cx="235344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Delt 7. plads </a:t>
            </a:r>
          </a:p>
          <a:p>
            <a:pPr algn="ctr"/>
            <a:r>
              <a:rPr lang="da-DK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Mia Langgaard, </a:t>
            </a:r>
          </a:p>
          <a:p>
            <a:pPr algn="ctr"/>
            <a:r>
              <a:rPr lang="da-DK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Kosmopol &amp; </a:t>
            </a:r>
          </a:p>
          <a:p>
            <a:pPr algn="ctr"/>
            <a:r>
              <a:rPr lang="da-DK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Anna Rosendal </a:t>
            </a:r>
          </a:p>
          <a:p>
            <a:pPr algn="ctr"/>
            <a:r>
              <a:rPr lang="da-DK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SEVERIN, 31 stks</a:t>
            </a:r>
          </a:p>
          <a:p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9C36D9-3422-F3ED-5C32-3C7B47951C43}"/>
              </a:ext>
            </a:extLst>
          </p:cNvPr>
          <p:cNvSpPr txBox="1"/>
          <p:nvPr/>
        </p:nvSpPr>
        <p:spPr>
          <a:xfrm>
            <a:off x="5934753" y="205991"/>
            <a:ext cx="17768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plads </a:t>
            </a:r>
          </a:p>
          <a:p>
            <a:pPr algn="ctr"/>
            <a:r>
              <a:rPr lang="da-DK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 Bastholm</a:t>
            </a:r>
          </a:p>
          <a:p>
            <a:pPr algn="ctr"/>
            <a:r>
              <a:rPr lang="da-DK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Glostrup Park Hotel </a:t>
            </a:r>
          </a:p>
          <a:p>
            <a:pPr algn="ctr"/>
            <a:r>
              <a:rPr lang="da-DK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stks</a:t>
            </a:r>
          </a:p>
          <a:p>
            <a:endParaRPr lang="da-DK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9167AA-5DB7-78D7-5BE2-3D87B166CDBE}"/>
              </a:ext>
            </a:extLst>
          </p:cNvPr>
          <p:cNvSpPr txBox="1"/>
          <p:nvPr/>
        </p:nvSpPr>
        <p:spPr>
          <a:xfrm>
            <a:off x="4615052" y="2624844"/>
            <a:ext cx="1845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10 i 2022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6D5443-6C4A-E041-1F63-10CB32A9EB07}"/>
              </a:ext>
            </a:extLst>
          </p:cNvPr>
          <p:cNvSpPr txBox="1"/>
          <p:nvPr/>
        </p:nvSpPr>
        <p:spPr>
          <a:xfrm>
            <a:off x="3318313" y="492832"/>
            <a:ext cx="177681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Delt 8. plads </a:t>
            </a:r>
          </a:p>
          <a:p>
            <a:pPr algn="ctr"/>
            <a:r>
              <a:rPr lang="da-DK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Julie Lønbak, Kollekolle &amp; Anne Fritzbørger  Marienlyst </a:t>
            </a:r>
          </a:p>
          <a:p>
            <a:pPr algn="ctr"/>
            <a:r>
              <a:rPr lang="da-DK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stks</a:t>
            </a:r>
          </a:p>
        </p:txBody>
      </p:sp>
    </p:spTree>
    <p:extLst>
      <p:ext uri="{BB962C8B-B14F-4D97-AF65-F5344CB8AC3E}">
        <p14:creationId xmlns:p14="http://schemas.microsoft.com/office/powerpoint/2010/main" val="2172279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CFAD3A1-69D1-42FB-DF9D-D5799B6EBCB1}"/>
              </a:ext>
            </a:extLst>
          </p:cNvPr>
          <p:cNvSpPr txBox="1">
            <a:spLocks/>
          </p:cNvSpPr>
          <p:nvPr/>
        </p:nvSpPr>
        <p:spPr>
          <a:xfrm>
            <a:off x="1374742" y="596669"/>
            <a:ext cx="9398524" cy="905369"/>
          </a:xfrm>
          <a:prstGeom prst="rect">
            <a:avLst/>
          </a:prstGeom>
          <a:solidFill>
            <a:srgbClr val="E7E8E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4000" b="1" dirty="0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DEBUTANTERNE!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A6ED8D-23C2-B860-A5F9-14379DDF1256}"/>
              </a:ext>
            </a:extLst>
          </p:cNvPr>
          <p:cNvSpPr txBox="1"/>
          <p:nvPr/>
        </p:nvSpPr>
        <p:spPr>
          <a:xfrm>
            <a:off x="1374742" y="1559474"/>
            <a:ext cx="4539042" cy="4985980"/>
          </a:xfrm>
          <a:prstGeom prst="rect">
            <a:avLst/>
          </a:prstGeom>
          <a:solidFill>
            <a:srgbClr val="E7E8E8"/>
          </a:solidFill>
        </p:spPr>
        <p:txBody>
          <a:bodyPr wrap="square">
            <a:spAutoFit/>
          </a:bodyPr>
          <a:lstStyle/>
          <a:p>
            <a:pPr marL="0" lvl="1" indent="-98425" algn="ctr">
              <a:lnSpc>
                <a:spcPct val="150000"/>
              </a:lnSpc>
            </a:pPr>
            <a:r>
              <a:rPr lang="da-DK" sz="2000" b="1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NYE HENVISERE:</a:t>
            </a:r>
          </a:p>
          <a:p>
            <a:pPr marL="0" lvl="1" indent="-98425" algn="ctr"/>
            <a:endParaRPr lang="da-DK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98425" algn="ctr"/>
            <a:r>
              <a:rPr lang="da-DK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Julie, Marienlyst</a:t>
            </a:r>
          </a:p>
          <a:p>
            <a:pPr marL="0" lvl="1" indent="-98425" algn="ctr"/>
            <a:r>
              <a:rPr lang="da-DK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Ken, CPH Conference</a:t>
            </a:r>
          </a:p>
          <a:p>
            <a:pPr marL="0" lvl="1" indent="-98425" algn="ctr"/>
            <a:r>
              <a:rPr lang="da-DK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Ida, Hotel Koldingfjord</a:t>
            </a:r>
          </a:p>
          <a:p>
            <a:pPr marL="0" lvl="1" indent="-98425" algn="ctr"/>
            <a:r>
              <a:rPr lang="da-DK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Frederik, Brogården</a:t>
            </a:r>
          </a:p>
          <a:p>
            <a:pPr marL="0" lvl="1" indent="-98425" algn="ctr"/>
            <a:r>
              <a:rPr lang="da-DK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Mette, Nyborg Strand</a:t>
            </a:r>
          </a:p>
          <a:p>
            <a:pPr marL="0" lvl="1" indent="-98425" algn="ctr"/>
            <a:r>
              <a:rPr lang="da-DK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Debbie, Nyborg Strand</a:t>
            </a:r>
          </a:p>
          <a:p>
            <a:pPr marL="0" lvl="1" indent="-98425" algn="ctr"/>
            <a:r>
              <a:rPr lang="da-DK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Julie, Nyborg Strand</a:t>
            </a:r>
          </a:p>
          <a:p>
            <a:pPr marL="0" lvl="1" indent="-98425" algn="ctr"/>
            <a:r>
              <a:rPr lang="da-DK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Christine, Nyborg Strand</a:t>
            </a:r>
          </a:p>
          <a:p>
            <a:pPr marL="0" lvl="1" indent="-98425" algn="ctr"/>
            <a:r>
              <a:rPr lang="da-DK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Yvonne, Hotel Park</a:t>
            </a:r>
          </a:p>
          <a:p>
            <a:pPr marL="0" lvl="1" indent="-98425" algn="ctr"/>
            <a:r>
              <a:rPr lang="da-DK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Louise, DGI Huset Vejle</a:t>
            </a:r>
          </a:p>
          <a:p>
            <a:pPr marL="0" lvl="1" indent="-98425" algn="ctr"/>
            <a:r>
              <a:rPr lang="da-DK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Heidi, Fuglsangcentret</a:t>
            </a:r>
          </a:p>
          <a:p>
            <a:pPr marL="0" lvl="1" indent="-98425" algn="ctr"/>
            <a:r>
              <a:rPr lang="da-DK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Freddy, Musholm</a:t>
            </a:r>
          </a:p>
          <a:p>
            <a:pPr marL="0" lvl="1" indent="-98425" algn="ctr"/>
            <a:r>
              <a:rPr lang="da-DK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Marianne, Hotel LEGOLAND</a:t>
            </a:r>
          </a:p>
          <a:p>
            <a:pPr marL="0" lvl="1" indent="-98425" algn="ctr"/>
            <a:r>
              <a:rPr lang="da-DK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Lau, CPH Conference</a:t>
            </a:r>
          </a:p>
          <a:p>
            <a:pPr marL="0" lvl="1" indent="-98425" algn="ctr"/>
            <a:endParaRPr lang="da-DK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Businesswoman clapping">
            <a:extLst>
              <a:ext uri="{FF2B5EF4-FFF2-40B4-BE49-F238E27FC236}">
                <a16:creationId xmlns:a16="http://schemas.microsoft.com/office/drawing/2014/main" id="{6789DF5F-8E6E-0422-D989-659DC8804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35" y="1374469"/>
            <a:ext cx="1537398" cy="5355990"/>
          </a:xfrm>
          <a:prstGeom prst="rect">
            <a:avLst/>
          </a:prstGeom>
        </p:spPr>
      </p:pic>
      <p:pic>
        <p:nvPicPr>
          <p:cNvPr id="10" name="Picture 9" descr="Casual woman holding sign">
            <a:extLst>
              <a:ext uri="{FF2B5EF4-FFF2-40B4-BE49-F238E27FC236}">
                <a16:creationId xmlns:a16="http://schemas.microsoft.com/office/drawing/2014/main" id="{160D5632-6308-7440-6AD5-5C88C75FCD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342" y="11691"/>
            <a:ext cx="5471988" cy="90659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BEC781-1AAF-8822-FC8E-B810CDE912AF}"/>
              </a:ext>
            </a:extLst>
          </p:cNvPr>
          <p:cNvSpPr txBox="1"/>
          <p:nvPr/>
        </p:nvSpPr>
        <p:spPr>
          <a:xfrm rot="21442076">
            <a:off x="6685298" y="2450110"/>
            <a:ext cx="4521108" cy="286527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lvl="1" indent="-98425" algn="ctr"/>
            <a:r>
              <a:rPr lang="da-DK" sz="2800" b="1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NYE HENVISENDE PARTNERE:</a:t>
            </a:r>
          </a:p>
          <a:p>
            <a:pPr marL="0" lvl="1" indent="-98425" algn="ctr"/>
            <a:endParaRPr lang="da-DK" sz="2400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98425" algn="ctr"/>
            <a:r>
              <a:rPr lang="da-DK" sz="2400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Brogården</a:t>
            </a:r>
          </a:p>
          <a:p>
            <a:pPr marL="0" lvl="1" indent="-98425" algn="ctr"/>
            <a:r>
              <a:rPr lang="da-DK" sz="2400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Nyborg Strand</a:t>
            </a:r>
          </a:p>
          <a:p>
            <a:pPr marL="0" lvl="1" indent="-98425" algn="ctr"/>
            <a:r>
              <a:rPr lang="da-DK" sz="2400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DGI Huset Vejle</a:t>
            </a:r>
          </a:p>
          <a:p>
            <a:pPr marL="0" lvl="1" indent="-98425" algn="ctr"/>
            <a:r>
              <a:rPr lang="da-DK" sz="2400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Musholm</a:t>
            </a:r>
          </a:p>
        </p:txBody>
      </p:sp>
      <p:pic>
        <p:nvPicPr>
          <p:cNvPr id="13" name="Graphic 12" descr="Elongated speech bubble">
            <a:extLst>
              <a:ext uri="{FF2B5EF4-FFF2-40B4-BE49-F238E27FC236}">
                <a16:creationId xmlns:a16="http://schemas.microsoft.com/office/drawing/2014/main" id="{634CAB7C-8F2C-A948-954C-C50C4F0AA4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58883" y="-35479"/>
            <a:ext cx="1908197" cy="15839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D3E889A-862C-36B7-A3C3-4F90EAE44BDC}"/>
              </a:ext>
            </a:extLst>
          </p:cNvPr>
          <p:cNvSpPr txBox="1"/>
          <p:nvPr/>
        </p:nvSpPr>
        <p:spPr>
          <a:xfrm>
            <a:off x="10620119" y="304281"/>
            <a:ext cx="1406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solidFill>
                  <a:srgbClr val="1E2256"/>
                </a:solidFill>
              </a:rPr>
              <a:t>YEAY!</a:t>
            </a:r>
          </a:p>
        </p:txBody>
      </p:sp>
    </p:spTree>
    <p:extLst>
      <p:ext uri="{BB962C8B-B14F-4D97-AF65-F5344CB8AC3E}">
        <p14:creationId xmlns:p14="http://schemas.microsoft.com/office/powerpoint/2010/main" val="3646242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5">
            <a:extLst>
              <a:ext uri="{FF2B5EF4-FFF2-40B4-BE49-F238E27FC236}">
                <a16:creationId xmlns:a16="http://schemas.microsoft.com/office/drawing/2014/main" id="{96B6AA96-E239-65FD-1EA6-C78157F69E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560041"/>
              </p:ext>
            </p:extLst>
          </p:nvPr>
        </p:nvGraphicFramePr>
        <p:xfrm>
          <a:off x="838200" y="1172344"/>
          <a:ext cx="10515600" cy="4645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el 1">
            <a:extLst>
              <a:ext uri="{FF2B5EF4-FFF2-40B4-BE49-F238E27FC236}">
                <a16:creationId xmlns:a16="http://schemas.microsoft.com/office/drawing/2014/main" id="{9DC55DA4-95ED-C056-072E-6796438F13F7}"/>
              </a:ext>
            </a:extLst>
          </p:cNvPr>
          <p:cNvSpPr txBox="1">
            <a:spLocks/>
          </p:cNvSpPr>
          <p:nvPr/>
        </p:nvSpPr>
        <p:spPr>
          <a:xfrm>
            <a:off x="1374742" y="596669"/>
            <a:ext cx="9398524" cy="905369"/>
          </a:xfrm>
          <a:prstGeom prst="rect">
            <a:avLst/>
          </a:prstGeom>
          <a:solidFill>
            <a:srgbClr val="E7E8E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4000" b="1" dirty="0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HEJ HEJ 2022! HEJ 2023!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737911-AB3E-B734-CDCA-508228CB3C42}"/>
              </a:ext>
            </a:extLst>
          </p:cNvPr>
          <p:cNvSpPr txBox="1"/>
          <p:nvPr/>
        </p:nvSpPr>
        <p:spPr>
          <a:xfrm>
            <a:off x="1374742" y="1610794"/>
            <a:ext cx="9409522" cy="4339650"/>
          </a:xfrm>
          <a:prstGeom prst="rect">
            <a:avLst/>
          </a:prstGeom>
          <a:solidFill>
            <a:srgbClr val="E7E8E8"/>
          </a:solidFill>
        </p:spPr>
        <p:txBody>
          <a:bodyPr wrap="square">
            <a:spAutoFit/>
          </a:bodyPr>
          <a:lstStyle/>
          <a:p>
            <a:pPr marL="358775" lvl="2"/>
            <a:endParaRPr lang="da-DK" sz="1800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2"/>
            <a:r>
              <a:rPr lang="da-DK" sz="2400" dirty="0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har en stigning i antal partnere</a:t>
            </a:r>
          </a:p>
          <a:p>
            <a:pPr marL="358775" lvl="2"/>
            <a:endParaRPr lang="da-DK" sz="2400" dirty="0">
              <a:solidFill>
                <a:srgbClr val="1E22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2"/>
            <a:r>
              <a:rPr lang="da-DK" sz="2400" dirty="0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har en større engagement rate</a:t>
            </a:r>
          </a:p>
          <a:p>
            <a:pPr marL="358775" lvl="2"/>
            <a:endParaRPr lang="da-DK" sz="2400" dirty="0">
              <a:solidFill>
                <a:srgbClr val="1E22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2"/>
            <a:r>
              <a:rPr lang="da-DK" sz="2400" dirty="0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har en sund økonomi med 3 </a:t>
            </a:r>
            <a:r>
              <a:rPr lang="da-DK" sz="2400" dirty="0" err="1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mio</a:t>
            </a:r>
            <a:r>
              <a:rPr lang="da-DK" sz="2400" dirty="0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egenkapital</a:t>
            </a:r>
          </a:p>
          <a:p>
            <a:pPr marL="358775" lvl="2"/>
            <a:endParaRPr lang="da-DK" sz="2400" dirty="0">
              <a:solidFill>
                <a:srgbClr val="1E22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2"/>
            <a:r>
              <a:rPr lang="da-DK" sz="2400" dirty="0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Vores forening er kommet sikkert ud på ”den anden side” og er endt med et overskud på ca. en halv mio. i 2022</a:t>
            </a:r>
          </a:p>
          <a:p>
            <a:pPr marL="358775" lvl="2"/>
            <a:endParaRPr lang="da-DK" sz="2400" dirty="0">
              <a:solidFill>
                <a:srgbClr val="1E22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2"/>
            <a:r>
              <a:rPr lang="da-DK" sz="2400" dirty="0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ser en positiv udvikling frem for recession</a:t>
            </a:r>
            <a:endParaRPr lang="da-DK" sz="1800" dirty="0">
              <a:solidFill>
                <a:srgbClr val="1E22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2"/>
            <a:endParaRPr lang="da-DK" sz="1800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CB42362-A165-4851-8BDA-DB204AC30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7314" y="1751734"/>
            <a:ext cx="1992086" cy="193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3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5">
            <a:extLst>
              <a:ext uri="{FF2B5EF4-FFF2-40B4-BE49-F238E27FC236}">
                <a16:creationId xmlns:a16="http://schemas.microsoft.com/office/drawing/2014/main" id="{96B6AA96-E239-65FD-1EA6-C78157F69E71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172344"/>
          <a:ext cx="10515600" cy="4645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el 1">
            <a:extLst>
              <a:ext uri="{FF2B5EF4-FFF2-40B4-BE49-F238E27FC236}">
                <a16:creationId xmlns:a16="http://schemas.microsoft.com/office/drawing/2014/main" id="{DBC42654-AC73-9C0D-0D9E-FD4F0C19DCEA}"/>
              </a:ext>
            </a:extLst>
          </p:cNvPr>
          <p:cNvSpPr txBox="1">
            <a:spLocks/>
          </p:cNvSpPr>
          <p:nvPr/>
        </p:nvSpPr>
        <p:spPr>
          <a:xfrm>
            <a:off x="1374741" y="372141"/>
            <a:ext cx="9799025" cy="1129898"/>
          </a:xfrm>
          <a:prstGeom prst="rect">
            <a:avLst/>
          </a:prstGeom>
          <a:solidFill>
            <a:srgbClr val="E7E8E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3200" b="1" dirty="0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MØDEMARKEDET HAR UDVIKLET SIG </a:t>
            </a:r>
          </a:p>
          <a:p>
            <a:pPr algn="ctr"/>
            <a:r>
              <a:rPr lang="da-DK" sz="3200" b="1" dirty="0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POSITIVT DE SIDSTE ÅR</a:t>
            </a:r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C3A60DEE-0309-4C52-BD51-0499E813FBBA}"/>
              </a:ext>
            </a:extLst>
          </p:cNvPr>
          <p:cNvCxnSpPr/>
          <p:nvPr/>
        </p:nvCxnSpPr>
        <p:spPr>
          <a:xfrm>
            <a:off x="680484" y="2626242"/>
            <a:ext cx="109728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560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54748B4-03BD-196A-6140-7D1BE98B26CE}"/>
              </a:ext>
            </a:extLst>
          </p:cNvPr>
          <p:cNvSpPr/>
          <p:nvPr/>
        </p:nvSpPr>
        <p:spPr>
          <a:xfrm>
            <a:off x="1374740" y="3120453"/>
            <a:ext cx="9799025" cy="1305401"/>
          </a:xfrm>
          <a:prstGeom prst="roundRect">
            <a:avLst>
              <a:gd name="adj" fmla="val 10000"/>
            </a:avLst>
          </a:prstGeom>
          <a:solidFill>
            <a:srgbClr val="FCB74C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a-DK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EB013C9-69A7-0266-1904-78CF3E981412}"/>
              </a:ext>
            </a:extLst>
          </p:cNvPr>
          <p:cNvSpPr/>
          <p:nvPr/>
        </p:nvSpPr>
        <p:spPr>
          <a:xfrm>
            <a:off x="1374740" y="1691083"/>
            <a:ext cx="9799025" cy="1305401"/>
          </a:xfrm>
          <a:prstGeom prst="roundRect">
            <a:avLst>
              <a:gd name="adj" fmla="val 10000"/>
            </a:avLst>
          </a:prstGeom>
          <a:solidFill>
            <a:srgbClr val="FCB74C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a-DK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DBC42654-AC73-9C0D-0D9E-FD4F0C19DCEA}"/>
              </a:ext>
            </a:extLst>
          </p:cNvPr>
          <p:cNvSpPr txBox="1">
            <a:spLocks/>
          </p:cNvSpPr>
          <p:nvPr/>
        </p:nvSpPr>
        <p:spPr>
          <a:xfrm>
            <a:off x="1374741" y="596669"/>
            <a:ext cx="9799025" cy="905369"/>
          </a:xfrm>
          <a:prstGeom prst="rect">
            <a:avLst/>
          </a:prstGeom>
          <a:solidFill>
            <a:srgbClr val="E7E8E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3200" b="1" dirty="0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SER TO MODSATRETTEDE TENDENSER</a:t>
            </a:r>
          </a:p>
        </p:txBody>
      </p:sp>
      <p:sp>
        <p:nvSpPr>
          <p:cNvPr id="5" name="Rectangle 4" descr="Downward trend">
            <a:extLst>
              <a:ext uri="{FF2B5EF4-FFF2-40B4-BE49-F238E27FC236}">
                <a16:creationId xmlns:a16="http://schemas.microsoft.com/office/drawing/2014/main" id="{14F9A8A3-4F0D-2684-E215-7C89DFB6C077}"/>
              </a:ext>
            </a:extLst>
          </p:cNvPr>
          <p:cNvSpPr/>
          <p:nvPr/>
        </p:nvSpPr>
        <p:spPr>
          <a:xfrm>
            <a:off x="2243604" y="1919802"/>
            <a:ext cx="717970" cy="71797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7AA12CE-BA92-CB75-8723-1C629DD586C7}"/>
              </a:ext>
            </a:extLst>
          </p:cNvPr>
          <p:cNvGrpSpPr/>
          <p:nvPr/>
        </p:nvGrpSpPr>
        <p:grpSpPr>
          <a:xfrm>
            <a:off x="2850455" y="1640785"/>
            <a:ext cx="7966806" cy="1305401"/>
            <a:chOff x="1507738" y="707092"/>
            <a:chExt cx="9007861" cy="130540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FB4E55-AFD7-B5C4-6F1A-C3CA04B66FB0}"/>
                </a:ext>
              </a:extLst>
            </p:cNvPr>
            <p:cNvSpPr/>
            <p:nvPr/>
          </p:nvSpPr>
          <p:spPr>
            <a:xfrm>
              <a:off x="1507738" y="707092"/>
              <a:ext cx="9007861" cy="130540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B891446-2482-7567-2402-C9E1B0A8B8E6}"/>
                </a:ext>
              </a:extLst>
            </p:cNvPr>
            <p:cNvSpPr txBox="1"/>
            <p:nvPr/>
          </p:nvSpPr>
          <p:spPr>
            <a:xfrm>
              <a:off x="2303408" y="707092"/>
              <a:ext cx="8212191" cy="13054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8155" tIns="138155" rIns="138155" bIns="138155" numCol="1" spcCol="1270" anchor="ctr" anchorCtr="0">
              <a:noAutofit/>
            </a:bodyPr>
            <a:lstStyle/>
            <a:p>
              <a:pPr marL="0" lvl="0" indent="0" algn="l" defTabSz="1778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3000" b="1" kern="1200" baseline="0" dirty="0">
                  <a:latin typeface="Arial" panose="020B0604020202020204" pitchFamily="34" charset="0"/>
                  <a:cs typeface="Arial" panose="020B0604020202020204" pitchFamily="34" charset="0"/>
                </a:rPr>
                <a:t>Faldende privatforbrug rammer </a:t>
              </a:r>
              <a:endParaRPr lang="en-US" sz="30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Rectangle 6" descr="Upward trend">
            <a:extLst>
              <a:ext uri="{FF2B5EF4-FFF2-40B4-BE49-F238E27FC236}">
                <a16:creationId xmlns:a16="http://schemas.microsoft.com/office/drawing/2014/main" id="{FE25F811-AA6C-2A79-91E4-04C527F1E8CE}"/>
              </a:ext>
            </a:extLst>
          </p:cNvPr>
          <p:cNvSpPr/>
          <p:nvPr/>
        </p:nvSpPr>
        <p:spPr>
          <a:xfrm>
            <a:off x="2243604" y="3394153"/>
            <a:ext cx="717970" cy="717970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F7514D9-3E45-D2D4-BE92-D9849B979DE2}"/>
              </a:ext>
            </a:extLst>
          </p:cNvPr>
          <p:cNvGrpSpPr/>
          <p:nvPr/>
        </p:nvGrpSpPr>
        <p:grpSpPr>
          <a:xfrm>
            <a:off x="3051544" y="2997364"/>
            <a:ext cx="7855685" cy="1408475"/>
            <a:chOff x="1507738" y="2338844"/>
            <a:chExt cx="9112221" cy="140847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15FD690-5B44-1C96-2419-05079358B205}"/>
                </a:ext>
              </a:extLst>
            </p:cNvPr>
            <p:cNvSpPr/>
            <p:nvPr/>
          </p:nvSpPr>
          <p:spPr>
            <a:xfrm>
              <a:off x="1507738" y="2338844"/>
              <a:ext cx="9007861" cy="130540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C81DD1-05DE-DDBE-1AD8-748366665046}"/>
                </a:ext>
              </a:extLst>
            </p:cNvPr>
            <p:cNvSpPr txBox="1"/>
            <p:nvPr/>
          </p:nvSpPr>
          <p:spPr>
            <a:xfrm>
              <a:off x="2030252" y="2441918"/>
              <a:ext cx="8589707" cy="13054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8155" tIns="138155" rIns="138155" bIns="138155" numCol="1" spcCol="1270" anchor="ctr" anchorCtr="0">
              <a:noAutofit/>
            </a:bodyPr>
            <a:lstStyle/>
            <a:p>
              <a:pPr marL="0" lvl="0" indent="0" algn="l" defTabSz="1778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Større forbrug per konferencegæst</a:t>
              </a:r>
              <a:endParaRPr lang="en-US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6A41EA7-D709-D616-F1A8-A724F7C2BAD1}"/>
              </a:ext>
            </a:extLst>
          </p:cNvPr>
          <p:cNvSpPr/>
          <p:nvPr/>
        </p:nvSpPr>
        <p:spPr>
          <a:xfrm>
            <a:off x="1374740" y="4540082"/>
            <a:ext cx="9799025" cy="1428639"/>
          </a:xfrm>
          <a:prstGeom prst="roundRect">
            <a:avLst>
              <a:gd name="adj" fmla="val 10000"/>
            </a:avLst>
          </a:prstGeom>
          <a:solidFill>
            <a:srgbClr val="FCB74C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da-DK" sz="2000" b="1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algn="ctr"/>
            <a:r>
              <a:rPr lang="da-DK" sz="2000" b="1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: kr.1.207</a:t>
            </a:r>
          </a:p>
          <a:p>
            <a:pPr algn="ctr"/>
            <a:r>
              <a:rPr lang="da-DK" sz="2000" b="1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: Kr.1.693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7E5279-9185-40F9-D72A-066175583C91}"/>
              </a:ext>
            </a:extLst>
          </p:cNvPr>
          <p:cNvSpPr txBox="1"/>
          <p:nvPr/>
        </p:nvSpPr>
        <p:spPr>
          <a:xfrm>
            <a:off x="1870739" y="4755550"/>
            <a:ext cx="2414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800" b="1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Gennemsnits forbrug pr. møde/</a:t>
            </a:r>
          </a:p>
          <a:p>
            <a:pPr algn="ctr"/>
            <a:r>
              <a:rPr lang="da-DK" sz="1800" b="1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konferencegæst: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CC347F-4723-0EB9-39A8-DE9B1458674B}"/>
              </a:ext>
            </a:extLst>
          </p:cNvPr>
          <p:cNvSpPr txBox="1"/>
          <p:nvPr/>
        </p:nvSpPr>
        <p:spPr>
          <a:xfrm>
            <a:off x="8631534" y="5032549"/>
            <a:ext cx="2185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b="1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Stigning på 40%</a:t>
            </a: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509288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5F984308-EABF-9168-37A3-1D9E9BC99FE0}"/>
              </a:ext>
            </a:extLst>
          </p:cNvPr>
          <p:cNvSpPr txBox="1">
            <a:spLocks/>
          </p:cNvSpPr>
          <p:nvPr/>
        </p:nvSpPr>
        <p:spPr>
          <a:xfrm>
            <a:off x="1374742" y="596669"/>
            <a:ext cx="9398524" cy="905369"/>
          </a:xfrm>
          <a:prstGeom prst="rect">
            <a:avLst/>
          </a:prstGeom>
          <a:solidFill>
            <a:srgbClr val="E7E8E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4000" b="1" dirty="0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STARTER FLOT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EFC171-09BE-E1C3-A141-99C954D9D8CC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</a:t>
            </a:r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C0F10E-44CB-8EF8-16A4-23DB6BB168CD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da-DK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ED7B70-E2FB-1F90-4190-F14F20B2447F}"/>
              </a:ext>
            </a:extLst>
          </p:cNvPr>
          <p:cNvSpPr txBox="1"/>
          <p:nvPr/>
        </p:nvSpPr>
        <p:spPr>
          <a:xfrm>
            <a:off x="1365218" y="1692538"/>
            <a:ext cx="3454432" cy="3970318"/>
          </a:xfrm>
          <a:prstGeom prst="rect">
            <a:avLst/>
          </a:prstGeom>
          <a:solidFill>
            <a:srgbClr val="E7E8E8"/>
          </a:solidFill>
        </p:spPr>
        <p:txBody>
          <a:bodyPr wrap="square">
            <a:spAutoFit/>
          </a:bodyPr>
          <a:lstStyle/>
          <a:p>
            <a:pPr marL="358775" lvl="2"/>
            <a:endParaRPr lang="da-DK" sz="1800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98425"/>
            <a:endParaRPr lang="da-DK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98425"/>
            <a:endParaRPr lang="da-DK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indent="-98425"/>
            <a:r>
              <a:rPr lang="da-DK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Ordreporteføljen ved årets</a:t>
            </a:r>
          </a:p>
          <a:p>
            <a:pPr marL="457200" lvl="2" indent="-98425"/>
            <a:r>
              <a:rPr lang="da-DK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indgang er noget af det</a:t>
            </a:r>
          </a:p>
          <a:p>
            <a:pPr marL="457200" lvl="2" indent="-98425"/>
            <a:r>
              <a:rPr lang="da-DK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bedste vi har set</a:t>
            </a:r>
          </a:p>
          <a:p>
            <a:pPr marL="815975" lvl="3"/>
            <a:endParaRPr lang="da-DK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indent="-98425"/>
            <a:r>
              <a:rPr lang="da-DK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ligger index 102 for marts </a:t>
            </a:r>
          </a:p>
          <a:p>
            <a:pPr marL="457200" lvl="2" indent="-98425"/>
            <a:r>
              <a:rPr lang="da-DK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94 for april</a:t>
            </a:r>
          </a:p>
          <a:p>
            <a:pPr marL="358775" lvl="2"/>
            <a:endParaRPr lang="da-DK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2" algn="r"/>
            <a:endParaRPr lang="da-DK" sz="1800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2" algn="r"/>
            <a:endParaRPr lang="da-DK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2" algn="r"/>
            <a:r>
              <a:rPr lang="da-DK" sz="1800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(mio.kr.)</a:t>
            </a:r>
          </a:p>
          <a:p>
            <a:pPr marL="358775" lvl="2"/>
            <a:endParaRPr lang="da-DK" sz="1800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49F1AB1-D50D-B038-FC41-CC8359447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616" y="1692537"/>
            <a:ext cx="5787772" cy="3970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3B78CE4-66DA-E710-7D96-8B581ADB5074}"/>
              </a:ext>
            </a:extLst>
          </p:cNvPr>
          <p:cNvSpPr/>
          <p:nvPr/>
        </p:nvSpPr>
        <p:spPr>
          <a:xfrm>
            <a:off x="6340509" y="5281018"/>
            <a:ext cx="773723" cy="381837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0D9C83-5601-9FCA-C19C-E2DCF4986F56}"/>
              </a:ext>
            </a:extLst>
          </p:cNvPr>
          <p:cNvSpPr txBox="1"/>
          <p:nvPr/>
        </p:nvSpPr>
        <p:spPr>
          <a:xfrm>
            <a:off x="8648506" y="5717953"/>
            <a:ext cx="3543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>
                <a:latin typeface="Arial" panose="020B0604020202020204" pitchFamily="34" charset="0"/>
                <a:cs typeface="Arial" panose="020B0604020202020204" pitchFamily="34" charset="0"/>
              </a:rPr>
              <a:t>Estimeret placeringsværdi for ordrer der afholdes i 2023</a:t>
            </a:r>
          </a:p>
        </p:txBody>
      </p:sp>
    </p:spTree>
    <p:extLst>
      <p:ext uri="{BB962C8B-B14F-4D97-AF65-F5344CB8AC3E}">
        <p14:creationId xmlns:p14="http://schemas.microsoft.com/office/powerpoint/2010/main" val="2485186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5F984308-EABF-9168-37A3-1D9E9BC99FE0}"/>
              </a:ext>
            </a:extLst>
          </p:cNvPr>
          <p:cNvSpPr txBox="1">
            <a:spLocks/>
          </p:cNvSpPr>
          <p:nvPr/>
        </p:nvSpPr>
        <p:spPr>
          <a:xfrm>
            <a:off x="1374742" y="596669"/>
            <a:ext cx="9398524" cy="905369"/>
          </a:xfrm>
          <a:prstGeom prst="rect">
            <a:avLst/>
          </a:prstGeom>
          <a:solidFill>
            <a:srgbClr val="E7E8E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4000" b="1" dirty="0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FORESPØRGSLER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EFC171-09BE-E1C3-A141-99C954D9D8CC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</a:t>
            </a:r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C0F10E-44CB-8EF8-16A4-23DB6BB168CD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da-DK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551F6C-D0F0-B9EC-19BE-7178355C083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4742" y="1674141"/>
            <a:ext cx="9398524" cy="4224242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BD9BB4-AEC0-FAB5-A3BB-F9F149461B22}"/>
              </a:ext>
            </a:extLst>
          </p:cNvPr>
          <p:cNvSpPr txBox="1"/>
          <p:nvPr/>
        </p:nvSpPr>
        <p:spPr>
          <a:xfrm>
            <a:off x="2766758" y="6070486"/>
            <a:ext cx="3543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>
                <a:latin typeface="Arial" panose="020B0604020202020204" pitchFamily="34" charset="0"/>
                <a:cs typeface="Arial" panose="020B0604020202020204" pitchFamily="34" charset="0"/>
              </a:rPr>
              <a:t>Antal forespørgsler pr. uge</a:t>
            </a:r>
          </a:p>
          <a:p>
            <a:r>
              <a:rPr lang="da-DK">
                <a:latin typeface="Arial" panose="020B0604020202020204" pitchFamily="34" charset="0"/>
                <a:cs typeface="Arial" panose="020B0604020202020204" pitchFamily="34" charset="0"/>
              </a:rPr>
              <a:t>(Serieforespørgsler tæller for én)</a:t>
            </a:r>
          </a:p>
        </p:txBody>
      </p:sp>
    </p:spTree>
    <p:extLst>
      <p:ext uri="{BB962C8B-B14F-4D97-AF65-F5344CB8AC3E}">
        <p14:creationId xmlns:p14="http://schemas.microsoft.com/office/powerpoint/2010/main" val="225940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5F984308-EABF-9168-37A3-1D9E9BC99FE0}"/>
              </a:ext>
            </a:extLst>
          </p:cNvPr>
          <p:cNvSpPr txBox="1">
            <a:spLocks/>
          </p:cNvSpPr>
          <p:nvPr/>
        </p:nvSpPr>
        <p:spPr>
          <a:xfrm>
            <a:off x="1374742" y="596669"/>
            <a:ext cx="9398524" cy="905369"/>
          </a:xfrm>
          <a:prstGeom prst="rect">
            <a:avLst/>
          </a:prstGeom>
          <a:solidFill>
            <a:srgbClr val="E7E8E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4000" b="1" dirty="0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PLACERINGER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EFC171-09BE-E1C3-A141-99C954D9D8CC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</a:t>
            </a:r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C0F10E-44CB-8EF8-16A4-23DB6BB168CD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da-DK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BD9BB4-AEC0-FAB5-A3BB-F9F149461B22}"/>
              </a:ext>
            </a:extLst>
          </p:cNvPr>
          <p:cNvSpPr txBox="1"/>
          <p:nvPr/>
        </p:nvSpPr>
        <p:spPr>
          <a:xfrm>
            <a:off x="4424736" y="6076665"/>
            <a:ext cx="3543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Værdi af placeringer pr. uge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B3C0F6-CAFD-75FB-DB65-5F869BE4AEB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4742" y="1617786"/>
            <a:ext cx="9398524" cy="425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E0890CD-781D-4EE4-B979-4E55071389A3}"/>
              </a:ext>
            </a:extLst>
          </p:cNvPr>
          <p:cNvSpPr txBox="1">
            <a:spLocks/>
          </p:cNvSpPr>
          <p:nvPr/>
        </p:nvSpPr>
        <p:spPr>
          <a:xfrm>
            <a:off x="990598" y="1206993"/>
            <a:ext cx="3239757" cy="4444014"/>
          </a:xfrm>
          <a:prstGeom prst="rect">
            <a:avLst/>
          </a:prstGeom>
          <a:solidFill>
            <a:srgbClr val="E7E8E8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b="1" dirty="0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AB4A27-3E10-428E-8B48-053E73289D98}"/>
              </a:ext>
            </a:extLst>
          </p:cNvPr>
          <p:cNvSpPr txBox="1">
            <a:spLocks/>
          </p:cNvSpPr>
          <p:nvPr/>
        </p:nvSpPr>
        <p:spPr>
          <a:xfrm>
            <a:off x="4401127" y="1206993"/>
            <a:ext cx="7142019" cy="4444015"/>
          </a:xfrm>
          <a:prstGeom prst="rect">
            <a:avLst/>
          </a:prstGeom>
          <a:solidFill>
            <a:srgbClr val="E7E8E8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3200" b="1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VELKOMMEN TIL SA∙BO 2023!</a:t>
            </a:r>
          </a:p>
          <a:p>
            <a:pPr marL="0" indent="0" algn="ctr">
              <a:buNone/>
            </a:pPr>
            <a:endParaRPr lang="da-DK" sz="1800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2000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10:00 - 12:00 DKBS status / Bookingen fortæller </a:t>
            </a:r>
          </a:p>
          <a:p>
            <a:r>
              <a:rPr lang="da-DK" sz="2000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12:00 - 12:45 Frokost</a:t>
            </a:r>
          </a:p>
          <a:p>
            <a:r>
              <a:rPr lang="da-DK" sz="2000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12:45 - 14:15 Workshop 1 &amp; 2 inkl. kort pause</a:t>
            </a:r>
          </a:p>
          <a:p>
            <a:r>
              <a:rPr lang="da-DK" sz="2000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14:15 - 14:25 Pause</a:t>
            </a:r>
          </a:p>
          <a:p>
            <a:r>
              <a:rPr lang="da-DK" sz="2000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14:30 - 16:00 Workshop 1 &amp; 2 &amp; 3 (Marketing) inkl. pause</a:t>
            </a:r>
          </a:p>
          <a:p>
            <a:r>
              <a:rPr lang="da-DK" sz="2000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16:05 - 16:50 Live Partner Talks 45min</a:t>
            </a:r>
          </a:p>
        </p:txBody>
      </p:sp>
    </p:spTree>
    <p:extLst>
      <p:ext uri="{BB962C8B-B14F-4D97-AF65-F5344CB8AC3E}">
        <p14:creationId xmlns:p14="http://schemas.microsoft.com/office/powerpoint/2010/main" val="323584295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iagram 1">
            <a:extLst>
              <a:ext uri="{FF2B5EF4-FFF2-40B4-BE49-F238E27FC236}">
                <a16:creationId xmlns:a16="http://schemas.microsoft.com/office/drawing/2014/main" id="{5F6FFAEC-8AF2-1F19-49A2-E66B9993E5A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4742" y="1678074"/>
            <a:ext cx="9566160" cy="434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E9AF6071-745C-A044-596C-FE15AE4B8AEE}"/>
              </a:ext>
            </a:extLst>
          </p:cNvPr>
          <p:cNvSpPr txBox="1">
            <a:spLocks/>
          </p:cNvSpPr>
          <p:nvPr/>
        </p:nvSpPr>
        <p:spPr>
          <a:xfrm>
            <a:off x="1374742" y="446567"/>
            <a:ext cx="9566160" cy="1055471"/>
          </a:xfrm>
          <a:prstGeom prst="rect">
            <a:avLst/>
          </a:prstGeom>
          <a:solidFill>
            <a:srgbClr val="E7E8E8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da-DK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1E22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EFTER EN PERIODE MED KORT LEADTIME, SER VI NU EN ANDERLEDES ADFÆRD</a:t>
            </a:r>
            <a:endParaRPr lang="da-DK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2C80E10-4056-F2F6-8EC2-DBEFAA2D171B}"/>
              </a:ext>
            </a:extLst>
          </p:cNvPr>
          <p:cNvSpPr/>
          <p:nvPr/>
        </p:nvSpPr>
        <p:spPr>
          <a:xfrm>
            <a:off x="4049485" y="5622663"/>
            <a:ext cx="773723" cy="381837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3161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EC6FDB-6C39-301E-3DB9-F5DBE3A11D85}"/>
              </a:ext>
            </a:extLst>
          </p:cNvPr>
          <p:cNvSpPr txBox="1">
            <a:spLocks/>
          </p:cNvSpPr>
          <p:nvPr/>
        </p:nvSpPr>
        <p:spPr>
          <a:xfrm>
            <a:off x="1149333" y="446568"/>
            <a:ext cx="9912383" cy="1020726"/>
          </a:xfrm>
          <a:prstGeom prst="rect">
            <a:avLst/>
          </a:prstGeom>
          <a:solidFill>
            <a:srgbClr val="E7E8E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4000" b="1" dirty="0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 MANAGER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3776E7-FBAA-E93F-C4FE-B7FB5BEA74A7}"/>
              </a:ext>
            </a:extLst>
          </p:cNvPr>
          <p:cNvSpPr txBox="1"/>
          <p:nvPr/>
        </p:nvSpPr>
        <p:spPr>
          <a:xfrm>
            <a:off x="1149333" y="1610794"/>
            <a:ext cx="9912383" cy="4801314"/>
          </a:xfrm>
          <a:prstGeom prst="rect">
            <a:avLst/>
          </a:prstGeom>
          <a:solidFill>
            <a:srgbClr val="E7E8E8"/>
          </a:solidFill>
        </p:spPr>
        <p:txBody>
          <a:bodyPr wrap="square">
            <a:spAutoFit/>
          </a:bodyPr>
          <a:lstStyle/>
          <a:p>
            <a:pPr marL="358775" lvl="2"/>
            <a:endParaRPr lang="da-DK" sz="1800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98425" algn="ctr"/>
            <a:endParaRPr lang="da-DK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98425" algn="ctr"/>
            <a:r>
              <a:rPr lang="da-DK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 er et genialt værktøj til at vurdere sin gæsterejse, afdække udviklingspunkter / forbedringsområder og lære hvad ens venues sande DNA er.</a:t>
            </a:r>
          </a:p>
          <a:p>
            <a:pPr marL="0" lvl="1" indent="-98425" algn="ctr"/>
            <a:endParaRPr lang="da-DK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98425" algn="ctr"/>
            <a:r>
              <a:rPr lang="da-DK" dirty="0" err="1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NPS’en</a:t>
            </a:r>
            <a:r>
              <a:rPr lang="da-DK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måler </a:t>
            </a:r>
            <a:r>
              <a:rPr lang="da-DK" dirty="0" err="1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kundelyoalitet</a:t>
            </a:r>
            <a:r>
              <a:rPr lang="da-DK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gæster skal kun forholde sig til et altafgørende spørgsmål </a:t>
            </a:r>
          </a:p>
          <a:p>
            <a:pPr marL="0" lvl="1" indent="-98425" algn="ctr"/>
            <a:r>
              <a:rPr lang="da-DK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I huske det? </a:t>
            </a:r>
          </a:p>
          <a:p>
            <a:pPr marL="0" lvl="1" indent="-98425"/>
            <a:endParaRPr lang="da-DK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98425"/>
            <a:endParaRPr lang="da-DK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98425"/>
            <a:endParaRPr lang="da-DK" b="1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98425" algn="ctr"/>
            <a:r>
              <a:rPr lang="da-DK" b="1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 i 2022</a:t>
            </a:r>
          </a:p>
          <a:p>
            <a:pPr marL="0" lvl="1" indent="-98425" algn="ctr"/>
            <a:r>
              <a:rPr lang="da-DK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- 20 kåringsberettigede partnere til nomineringsrunden til Danmarks Bedste Venue 2023</a:t>
            </a:r>
          </a:p>
          <a:p>
            <a:pPr marL="0" lvl="1" indent="-98425" algn="ctr"/>
            <a:endParaRPr lang="da-DK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98425" algn="ctr"/>
            <a:r>
              <a:rPr lang="da-DK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Stigning i antal partnere med kvalitetsstempler</a:t>
            </a:r>
          </a:p>
          <a:p>
            <a:pPr marL="0" lvl="1" indent="-98425" algn="ctr"/>
            <a:endParaRPr lang="da-DK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98425" algn="ctr"/>
            <a:r>
              <a:rPr lang="da-DK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Tilbud om gennemgang af RM over Teams</a:t>
            </a:r>
          </a:p>
          <a:p>
            <a:pPr marL="358775" lvl="2"/>
            <a:endParaRPr lang="da-DK" sz="1800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85DC60D8-E730-B86E-779C-FC6CDB7E3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3307">
            <a:off x="9919609" y="4960042"/>
            <a:ext cx="2229730" cy="1612838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774BE32-C1B0-41DA-3C39-C8C603B6E2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3420">
            <a:off x="8742500" y="5123462"/>
            <a:ext cx="2098739" cy="13431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498BAF-C91E-0E2D-59BD-26B128DE29DD}"/>
              </a:ext>
            </a:extLst>
          </p:cNvPr>
          <p:cNvSpPr txBox="1"/>
          <p:nvPr/>
        </p:nvSpPr>
        <p:spPr>
          <a:xfrm>
            <a:off x="1719418" y="3803564"/>
            <a:ext cx="8772211" cy="400110"/>
          </a:xfrm>
          <a:prstGeom prst="rect">
            <a:avLst/>
          </a:prstGeom>
          <a:solidFill>
            <a:srgbClr val="EAE35E"/>
          </a:solidFill>
          <a:ln>
            <a:solidFill>
              <a:srgbClr val="EB6100"/>
            </a:solidFill>
          </a:ln>
          <a:effectLst>
            <a:outerShdw blurRad="215900" dist="50800" dir="294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>
                <a:solidFill>
                  <a:srgbClr val="EB6100"/>
                </a:solidFill>
              </a:rPr>
              <a:t>Hvor stor er sandsynligheden for at du vil anbefale os til en ven eller kollega?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290B02-CA5D-8F2F-7ABE-FA77832655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6816">
            <a:off x="1354540" y="4464038"/>
            <a:ext cx="2332369" cy="2332369"/>
          </a:xfrm>
          <a:prstGeom prst="rect">
            <a:avLst/>
          </a:prstGeom>
        </p:spPr>
      </p:pic>
      <p:grpSp>
        <p:nvGrpSpPr>
          <p:cNvPr id="24" name="Gruppe 23">
            <a:extLst>
              <a:ext uri="{FF2B5EF4-FFF2-40B4-BE49-F238E27FC236}">
                <a16:creationId xmlns:a16="http://schemas.microsoft.com/office/drawing/2014/main" id="{6A6E1D91-6D85-4BD9-A13E-B7A5CFF6A38D}"/>
              </a:ext>
            </a:extLst>
          </p:cNvPr>
          <p:cNvGrpSpPr/>
          <p:nvPr/>
        </p:nvGrpSpPr>
        <p:grpSpPr>
          <a:xfrm>
            <a:off x="186450" y="1576859"/>
            <a:ext cx="11838146" cy="4853520"/>
            <a:chOff x="201234" y="1619570"/>
            <a:chExt cx="11838146" cy="4853520"/>
          </a:xfrm>
        </p:grpSpPr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FD55CA1-75E4-46B9-A999-501B35B23725}"/>
                </a:ext>
              </a:extLst>
            </p:cNvPr>
            <p:cNvGrpSpPr/>
            <p:nvPr/>
          </p:nvGrpSpPr>
          <p:grpSpPr>
            <a:xfrm>
              <a:off x="201234" y="1619570"/>
              <a:ext cx="11838146" cy="4853520"/>
              <a:chOff x="201234" y="1610791"/>
              <a:chExt cx="11838146" cy="4853520"/>
            </a:xfrm>
          </p:grpSpPr>
          <p:pic>
            <p:nvPicPr>
              <p:cNvPr id="8" name="Billede 7">
                <a:extLst>
                  <a:ext uri="{FF2B5EF4-FFF2-40B4-BE49-F238E27FC236}">
                    <a16:creationId xmlns:a16="http://schemas.microsoft.com/office/drawing/2014/main" id="{B608FDD9-8533-4F44-BBA8-7FF8A5E400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94950" y="1610791"/>
                <a:ext cx="5744430" cy="4853519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1" name="Billede 10">
                <a:extLst>
                  <a:ext uri="{FF2B5EF4-FFF2-40B4-BE49-F238E27FC236}">
                    <a16:creationId xmlns:a16="http://schemas.microsoft.com/office/drawing/2014/main" id="{BB7B64C2-A2BD-44F8-A4E0-70C79D2633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1234" y="1610791"/>
                <a:ext cx="6020049" cy="485352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5DAE0955-2FDC-422E-AFD6-8C2666CC280D}"/>
                </a:ext>
              </a:extLst>
            </p:cNvPr>
            <p:cNvSpPr/>
            <p:nvPr/>
          </p:nvSpPr>
          <p:spPr>
            <a:xfrm>
              <a:off x="9303488" y="3145381"/>
              <a:ext cx="1758228" cy="567235"/>
            </a:xfrm>
            <a:prstGeom prst="ellipse">
              <a:avLst/>
            </a:prstGeom>
            <a:noFill/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9FAAB5E7-C71A-41C2-9B1A-73A1CCC18868}"/>
                </a:ext>
              </a:extLst>
            </p:cNvPr>
            <p:cNvSpPr/>
            <p:nvPr/>
          </p:nvSpPr>
          <p:spPr>
            <a:xfrm>
              <a:off x="9289867" y="4155478"/>
              <a:ext cx="1758228" cy="567235"/>
            </a:xfrm>
            <a:prstGeom prst="ellipse">
              <a:avLst/>
            </a:prstGeom>
            <a:noFill/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E4CFF76A-44A1-4B13-857D-3944EB6A6D79}"/>
                </a:ext>
              </a:extLst>
            </p:cNvPr>
            <p:cNvSpPr/>
            <p:nvPr/>
          </p:nvSpPr>
          <p:spPr>
            <a:xfrm>
              <a:off x="9303488" y="4779907"/>
              <a:ext cx="1758228" cy="567235"/>
            </a:xfrm>
            <a:prstGeom prst="ellipse">
              <a:avLst/>
            </a:prstGeom>
            <a:noFill/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22" name="Gruppe 21">
            <a:extLst>
              <a:ext uri="{FF2B5EF4-FFF2-40B4-BE49-F238E27FC236}">
                <a16:creationId xmlns:a16="http://schemas.microsoft.com/office/drawing/2014/main" id="{454D8AC8-1E00-4C7E-BDA0-F07277090F6C}"/>
              </a:ext>
            </a:extLst>
          </p:cNvPr>
          <p:cNvGrpSpPr/>
          <p:nvPr/>
        </p:nvGrpSpPr>
        <p:grpSpPr>
          <a:xfrm>
            <a:off x="1401617" y="2393671"/>
            <a:ext cx="8059290" cy="3620005"/>
            <a:chOff x="1414319" y="2393671"/>
            <a:chExt cx="8059290" cy="3620005"/>
          </a:xfrm>
        </p:grpSpPr>
        <p:pic>
          <p:nvPicPr>
            <p:cNvPr id="16" name="Billede 15">
              <a:extLst>
                <a:ext uri="{FF2B5EF4-FFF2-40B4-BE49-F238E27FC236}">
                  <a16:creationId xmlns:a16="http://schemas.microsoft.com/office/drawing/2014/main" id="{817094A1-B66C-4B3A-B4AD-FDE5C0C4AF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27852" r="13266"/>
            <a:stretch/>
          </p:blipFill>
          <p:spPr>
            <a:xfrm>
              <a:off x="1465936" y="2393671"/>
              <a:ext cx="4532192" cy="36200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13BABB13-E41F-4E1E-B328-88D56ECDF21E}"/>
                </a:ext>
              </a:extLst>
            </p:cNvPr>
            <p:cNvSpPr/>
            <p:nvPr/>
          </p:nvSpPr>
          <p:spPr>
            <a:xfrm>
              <a:off x="1414319" y="3220060"/>
              <a:ext cx="1758228" cy="567235"/>
            </a:xfrm>
            <a:prstGeom prst="ellipse">
              <a:avLst/>
            </a:prstGeom>
            <a:noFill/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374746DA-CFDB-4E5B-9B89-B2A58D018E9E}"/>
                </a:ext>
              </a:extLst>
            </p:cNvPr>
            <p:cNvSpPr/>
            <p:nvPr/>
          </p:nvSpPr>
          <p:spPr>
            <a:xfrm>
              <a:off x="1433368" y="5285352"/>
              <a:ext cx="1758228" cy="567235"/>
            </a:xfrm>
            <a:prstGeom prst="ellipse">
              <a:avLst/>
            </a:prstGeom>
            <a:noFill/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A8FBC58C-E5B8-4F5A-B12F-D6F8440DABF3}"/>
                </a:ext>
              </a:extLst>
            </p:cNvPr>
            <p:cNvSpPr/>
            <p:nvPr/>
          </p:nvSpPr>
          <p:spPr>
            <a:xfrm>
              <a:off x="1433368" y="4373739"/>
              <a:ext cx="1758228" cy="567235"/>
            </a:xfrm>
            <a:prstGeom prst="ellipse">
              <a:avLst/>
            </a:prstGeom>
            <a:noFill/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21" name="Lige pilforbindelse 20">
              <a:extLst>
                <a:ext uri="{FF2B5EF4-FFF2-40B4-BE49-F238E27FC236}">
                  <a16:creationId xmlns:a16="http://schemas.microsoft.com/office/drawing/2014/main" id="{D6B6FB0A-3E3A-4A55-8A3F-A9C2C2FFE72E}"/>
                </a:ext>
              </a:extLst>
            </p:cNvPr>
            <p:cNvCxnSpPr/>
            <p:nvPr/>
          </p:nvCxnSpPr>
          <p:spPr>
            <a:xfrm flipH="1" flipV="1">
              <a:off x="3615070" y="4628873"/>
              <a:ext cx="5858539" cy="43465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070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28D6D27-0F6D-0F03-785A-CB589EFABC64}"/>
              </a:ext>
            </a:extLst>
          </p:cNvPr>
          <p:cNvSpPr/>
          <p:nvPr/>
        </p:nvSpPr>
        <p:spPr>
          <a:xfrm>
            <a:off x="1374742" y="1601903"/>
            <a:ext cx="3576199" cy="4659428"/>
          </a:xfrm>
          <a:prstGeom prst="rect">
            <a:avLst/>
          </a:prstGeom>
          <a:solidFill>
            <a:srgbClr val="E7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EC6FDB-6C39-301E-3DB9-F5DBE3A11D85}"/>
              </a:ext>
            </a:extLst>
          </p:cNvPr>
          <p:cNvSpPr txBox="1">
            <a:spLocks/>
          </p:cNvSpPr>
          <p:nvPr/>
        </p:nvSpPr>
        <p:spPr>
          <a:xfrm>
            <a:off x="1374742" y="596669"/>
            <a:ext cx="9398524" cy="905369"/>
          </a:xfrm>
          <a:prstGeom prst="rect">
            <a:avLst/>
          </a:prstGeom>
          <a:solidFill>
            <a:srgbClr val="E7E8E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4000" b="1" dirty="0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PARTNERTILFREDSHED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C11FE9-32BB-E3BD-C7CD-00A8AB694C5B}"/>
              </a:ext>
            </a:extLst>
          </p:cNvPr>
          <p:cNvSpPr/>
          <p:nvPr/>
        </p:nvSpPr>
        <p:spPr>
          <a:xfrm>
            <a:off x="5066270" y="1609725"/>
            <a:ext cx="5706997" cy="4651606"/>
          </a:xfrm>
          <a:prstGeom prst="rect">
            <a:avLst/>
          </a:prstGeom>
          <a:solidFill>
            <a:srgbClr val="E7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86A17EC-EFE1-38A1-5373-7C839BEB2B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0"/>
          <a:stretch/>
        </p:blipFill>
        <p:spPr>
          <a:xfrm>
            <a:off x="5435969" y="1625406"/>
            <a:ext cx="5220500" cy="26090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9A2024-B2CD-508F-A66D-A52D3F76D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9690" y="1785616"/>
            <a:ext cx="3131079" cy="2037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246468-773D-C322-1837-76C97B4352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6167" y="3990056"/>
            <a:ext cx="3131080" cy="20645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3102A8-96D3-7FB6-9575-550D176FCE60}"/>
              </a:ext>
            </a:extLst>
          </p:cNvPr>
          <p:cNvSpPr txBox="1"/>
          <p:nvPr/>
        </p:nvSpPr>
        <p:spPr>
          <a:xfrm>
            <a:off x="5280454" y="4194854"/>
            <a:ext cx="54444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1E2256"/>
                </a:solidFill>
              </a:rPr>
              <a:t>Stigning på 0,45 siden 2021.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1E2256"/>
                </a:solidFill>
              </a:rPr>
              <a:t>Stor stigning i antal svar. ;)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1E2256"/>
                </a:solidFill>
              </a:rPr>
              <a:t>Fuld rapport udkommer med partnerinfobrev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1E2256"/>
                </a:solidFill>
              </a:rPr>
              <a:t>Indlæg til Foreningsdag vil bære præg af jeres ønsker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1E2256"/>
                </a:solidFill>
              </a:rPr>
              <a:t>Udsendes tidligere i 2023, for at øge svarraten</a:t>
            </a:r>
          </a:p>
        </p:txBody>
      </p:sp>
    </p:spTree>
    <p:extLst>
      <p:ext uri="{BB962C8B-B14F-4D97-AF65-F5344CB8AC3E}">
        <p14:creationId xmlns:p14="http://schemas.microsoft.com/office/powerpoint/2010/main" val="1327905381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B98F27B-4666-7282-AC38-8C817D3AEB60}"/>
              </a:ext>
            </a:extLst>
          </p:cNvPr>
          <p:cNvSpPr/>
          <p:nvPr/>
        </p:nvSpPr>
        <p:spPr>
          <a:xfrm>
            <a:off x="1374741" y="1676400"/>
            <a:ext cx="9398523" cy="4248150"/>
          </a:xfrm>
          <a:prstGeom prst="rect">
            <a:avLst/>
          </a:prstGeom>
          <a:solidFill>
            <a:srgbClr val="E7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EC6FDB-6C39-301E-3DB9-F5DBE3A11D85}"/>
              </a:ext>
            </a:extLst>
          </p:cNvPr>
          <p:cNvSpPr txBox="1">
            <a:spLocks/>
          </p:cNvSpPr>
          <p:nvPr/>
        </p:nvSpPr>
        <p:spPr>
          <a:xfrm>
            <a:off x="1374742" y="596669"/>
            <a:ext cx="9398524" cy="905369"/>
          </a:xfrm>
          <a:prstGeom prst="rect">
            <a:avLst/>
          </a:prstGeom>
          <a:solidFill>
            <a:srgbClr val="E7E8E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4000" b="1" dirty="0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APROPOS GLADE KUNDER</a:t>
            </a:r>
          </a:p>
        </p:txBody>
      </p:sp>
      <p:pic>
        <p:nvPicPr>
          <p:cNvPr id="2050" name="Billede 8">
            <a:extLst>
              <a:ext uri="{FF2B5EF4-FFF2-40B4-BE49-F238E27FC236}">
                <a16:creationId xmlns:a16="http://schemas.microsoft.com/office/drawing/2014/main" id="{1A5C154B-951D-B2D7-C7A6-99B79513E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036" y="1746423"/>
            <a:ext cx="7748803" cy="417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00550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 descr="Logo&#10;&#10;Description automatically generated">
            <a:extLst>
              <a:ext uri="{FF2B5EF4-FFF2-40B4-BE49-F238E27FC236}">
                <a16:creationId xmlns:a16="http://schemas.microsoft.com/office/drawing/2014/main" id="{F4B3D890-224D-4429-8D2A-6FB5F5B614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3" b="15107"/>
          <a:stretch/>
        </p:blipFill>
        <p:spPr>
          <a:xfrm>
            <a:off x="10021455" y="5289140"/>
            <a:ext cx="2170545" cy="157018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E0890CD-781D-4EE4-B979-4E55071389A3}"/>
              </a:ext>
            </a:extLst>
          </p:cNvPr>
          <p:cNvSpPr txBox="1">
            <a:spLocks/>
          </p:cNvSpPr>
          <p:nvPr/>
        </p:nvSpPr>
        <p:spPr>
          <a:xfrm>
            <a:off x="925945" y="1206993"/>
            <a:ext cx="3133436" cy="4444014"/>
          </a:xfrm>
          <a:prstGeom prst="rect">
            <a:avLst/>
          </a:prstGeom>
          <a:solidFill>
            <a:srgbClr val="0C193B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KUNDEREJSEN</a:t>
            </a:r>
          </a:p>
          <a:p>
            <a:pPr algn="ctr"/>
            <a:endParaRPr lang="da-DK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AB4A27-3E10-428E-8B48-053E73289D98}"/>
              </a:ext>
            </a:extLst>
          </p:cNvPr>
          <p:cNvSpPr txBox="1">
            <a:spLocks/>
          </p:cNvSpPr>
          <p:nvPr/>
        </p:nvSpPr>
        <p:spPr>
          <a:xfrm>
            <a:off x="4336473" y="1206992"/>
            <a:ext cx="7142019" cy="444401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da-DK" sz="2400" b="1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a-DK" sz="2400" b="1" dirty="0">
                <a:solidFill>
                  <a:srgbClr val="0C193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ores vigtigste opgaver og fundamentet for vores daglige arbejde:</a:t>
            </a:r>
            <a:endParaRPr lang="da-DK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0C193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0C19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Partnere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∞"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0C193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∞"/>
              <a:tabLst/>
              <a:defRPr/>
            </a:pPr>
            <a:endParaRPr lang="da-DK" sz="1800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∞"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0C193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∞"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0C193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∞"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0C193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0C193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0C19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Kunder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∞"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0C193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Content Placeholder 5" descr="Logo&#10;&#10;Description automatically generated">
            <a:extLst>
              <a:ext uri="{FF2B5EF4-FFF2-40B4-BE49-F238E27FC236}">
                <a16:creationId xmlns:a16="http://schemas.microsoft.com/office/drawing/2014/main" id="{DEFBD76B-5E72-4DBC-AA42-36E024C89F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3" b="15107"/>
          <a:stretch/>
        </p:blipFill>
        <p:spPr>
          <a:xfrm>
            <a:off x="10021455" y="5287817"/>
            <a:ext cx="2170545" cy="1570183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000DEA06-79BE-49B8-BAEB-0A3166425241}"/>
              </a:ext>
            </a:extLst>
          </p:cNvPr>
          <p:cNvSpPr txBox="1"/>
          <p:nvPr/>
        </p:nvSpPr>
        <p:spPr>
          <a:xfrm>
            <a:off x="5872176" y="2936115"/>
            <a:ext cx="4320887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a-DK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Omsætning og kendskab</a:t>
            </a:r>
          </a:p>
          <a:p>
            <a:pPr algn="ctr">
              <a:lnSpc>
                <a:spcPct val="150000"/>
              </a:lnSpc>
            </a:pPr>
            <a:r>
              <a:rPr lang="da-DK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Adgang til mødebookere</a:t>
            </a:r>
          </a:p>
          <a:p>
            <a:pPr algn="ctr">
              <a:lnSpc>
                <a:spcPct val="150000"/>
              </a:lnSpc>
            </a:pPr>
            <a:r>
              <a:rPr lang="da-DK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Netværk og vidensdeling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906804EE-C173-47BC-B840-C75935B607C6}"/>
              </a:ext>
            </a:extLst>
          </p:cNvPr>
          <p:cNvSpPr txBox="1"/>
          <p:nvPr/>
        </p:nvSpPr>
        <p:spPr>
          <a:xfrm>
            <a:off x="5291668" y="4876714"/>
            <a:ext cx="510540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a-DK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Løsninger: Personlig og professionel service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0847DA1-5AA4-BE4D-14F4-3AE5DB85F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879" y="3428999"/>
            <a:ext cx="2078893" cy="160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6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 descr="Logo&#10;&#10;Description automatically generated">
            <a:extLst>
              <a:ext uri="{FF2B5EF4-FFF2-40B4-BE49-F238E27FC236}">
                <a16:creationId xmlns:a16="http://schemas.microsoft.com/office/drawing/2014/main" id="{F4B3D890-224D-4429-8D2A-6FB5F5B614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3" b="15107"/>
          <a:stretch/>
        </p:blipFill>
        <p:spPr>
          <a:xfrm>
            <a:off x="10021455" y="5289140"/>
            <a:ext cx="2170545" cy="157018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E0890CD-781D-4EE4-B979-4E55071389A3}"/>
              </a:ext>
            </a:extLst>
          </p:cNvPr>
          <p:cNvSpPr txBox="1">
            <a:spLocks/>
          </p:cNvSpPr>
          <p:nvPr/>
        </p:nvSpPr>
        <p:spPr>
          <a:xfrm>
            <a:off x="925945" y="1206993"/>
            <a:ext cx="3133436" cy="4444014"/>
          </a:xfrm>
          <a:prstGeom prst="rect">
            <a:avLst/>
          </a:prstGeom>
          <a:solidFill>
            <a:srgbClr val="0C193B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VORES KUNDEREJSE(R)</a:t>
            </a:r>
          </a:p>
          <a:p>
            <a:pPr algn="ctr"/>
            <a:endParaRPr lang="da-DK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AB4A27-3E10-428E-8B48-053E73289D98}"/>
              </a:ext>
            </a:extLst>
          </p:cNvPr>
          <p:cNvSpPr txBox="1">
            <a:spLocks/>
          </p:cNvSpPr>
          <p:nvPr/>
        </p:nvSpPr>
        <p:spPr>
          <a:xfrm>
            <a:off x="4336473" y="1206992"/>
            <a:ext cx="7142019" cy="444401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1800" dirty="0">
                <a:solidFill>
                  <a:srgbClr val="0C193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da-DK" sz="1800" dirty="0">
                <a:solidFill>
                  <a:srgbClr val="0C193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arketing- og bookingafdeling </a:t>
            </a:r>
            <a:r>
              <a:rPr lang="da-DK" sz="1800" dirty="0">
                <a:solidFill>
                  <a:srgbClr val="0C193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 en</a:t>
            </a:r>
            <a:r>
              <a:rPr lang="da-DK" sz="1800" dirty="0">
                <a:solidFill>
                  <a:srgbClr val="0C1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800" b="1" dirty="0">
                <a:solidFill>
                  <a:srgbClr val="0C1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klar plan </a:t>
            </a:r>
            <a:r>
              <a:rPr lang="da-DK" sz="1800" dirty="0">
                <a:solidFill>
                  <a:srgbClr val="0C1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kunderejsen. </a:t>
            </a:r>
            <a:br>
              <a:rPr lang="da-DK" sz="1800" dirty="0">
                <a:solidFill>
                  <a:srgbClr val="0C193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sz="1800" dirty="0">
                <a:solidFill>
                  <a:srgbClr val="0C193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kunderelation </a:t>
            </a:r>
            <a:r>
              <a:rPr lang="da-DK" sz="1800" dirty="0">
                <a:solidFill>
                  <a:srgbClr val="0C1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</a:t>
            </a:r>
            <a:r>
              <a:rPr lang="da-DK" sz="1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øget omsætning </a:t>
            </a:r>
            <a:r>
              <a:rPr lang="da-DK" sz="1800" dirty="0">
                <a:solidFill>
                  <a:srgbClr val="0C1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kend dine </a:t>
            </a:r>
            <a:r>
              <a:rPr lang="da-DK" sz="1800" dirty="0">
                <a:solidFill>
                  <a:srgbClr val="0C193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kontaktpunkter.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1800" dirty="0">
                <a:solidFill>
                  <a:srgbClr val="0C193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 får dermed:</a:t>
            </a:r>
            <a:endParaRPr lang="da-DK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1800" dirty="0">
                <a:solidFill>
                  <a:srgbClr val="0C193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</a:t>
            </a:r>
            <a:r>
              <a:rPr lang="da-DK" sz="1800" b="1" dirty="0">
                <a:solidFill>
                  <a:srgbClr val="0C193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systematiseret overblik </a:t>
            </a:r>
            <a:r>
              <a:rPr lang="da-DK" sz="1800" dirty="0">
                <a:solidFill>
                  <a:srgbClr val="0C193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 kundens møde med os</a:t>
            </a:r>
            <a:br>
              <a:rPr lang="da-DK" sz="1800" dirty="0">
                <a:solidFill>
                  <a:srgbClr val="0C193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a-DK" sz="1800" dirty="0">
                <a:solidFill>
                  <a:srgbClr val="0C193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 </a:t>
            </a:r>
            <a:r>
              <a:rPr lang="da-DK" sz="1800" b="1" dirty="0">
                <a:solidFill>
                  <a:srgbClr val="0C193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undgår at kontaktpunkter opstår tilfældigt</a:t>
            </a:r>
            <a:r>
              <a:rPr lang="da-DK" sz="1800" dirty="0">
                <a:solidFill>
                  <a:srgbClr val="0C193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og </a:t>
            </a:r>
            <a:br>
              <a:rPr lang="da-DK" sz="1800" dirty="0">
                <a:solidFill>
                  <a:srgbClr val="0C193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a-DK" sz="1800" dirty="0">
                <a:solidFill>
                  <a:srgbClr val="0C193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 får </a:t>
            </a:r>
            <a:r>
              <a:rPr lang="da-DK" sz="1800" b="1" dirty="0">
                <a:solidFill>
                  <a:srgbClr val="0C193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bedre mulighed for værdibaseret salg</a:t>
            </a:r>
            <a:br>
              <a:rPr lang="da-DK" sz="1800" dirty="0">
                <a:solidFill>
                  <a:srgbClr val="0C193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da-DK" sz="1800" dirty="0">
                <a:solidFill>
                  <a:srgbClr val="0C193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a-DK" sz="1800" dirty="0">
                <a:solidFill>
                  <a:srgbClr val="0C193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 arbejder med automatiserede processer (</a:t>
            </a:r>
            <a:r>
              <a:rPr lang="da-DK" sz="18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marketing automation</a:t>
            </a:r>
            <a:r>
              <a:rPr lang="da-DK" sz="1800" dirty="0">
                <a:solidFill>
                  <a:srgbClr val="0C193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som sammen med vores meget </a:t>
            </a:r>
            <a:r>
              <a:rPr lang="da-DK" sz="18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personlige service </a:t>
            </a:r>
            <a:r>
              <a:rPr lang="da-DK" sz="1800" dirty="0">
                <a:solidFill>
                  <a:srgbClr val="0C193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giver gæsten værdi under alle kontaktpunkter på kunderejsen.</a:t>
            </a:r>
            <a:endParaRPr lang="da-DK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Content Placeholder 5" descr="Logo&#10;&#10;Description automatically generated">
            <a:extLst>
              <a:ext uri="{FF2B5EF4-FFF2-40B4-BE49-F238E27FC236}">
                <a16:creationId xmlns:a16="http://schemas.microsoft.com/office/drawing/2014/main" id="{DEFBD76B-5E72-4DBC-AA42-36E024C89F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3" b="15107"/>
          <a:stretch/>
        </p:blipFill>
        <p:spPr>
          <a:xfrm>
            <a:off x="10021455" y="5287817"/>
            <a:ext cx="2170545" cy="1570183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279ABAC-BF2E-1A81-30C6-2F00B3E86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367" y="3428999"/>
            <a:ext cx="2135598" cy="158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8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 descr="Logo&#10;&#10;Description automatically generated">
            <a:extLst>
              <a:ext uri="{FF2B5EF4-FFF2-40B4-BE49-F238E27FC236}">
                <a16:creationId xmlns:a16="http://schemas.microsoft.com/office/drawing/2014/main" id="{F4B3D890-224D-4429-8D2A-6FB5F5B614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3" b="15107"/>
          <a:stretch/>
        </p:blipFill>
        <p:spPr>
          <a:xfrm>
            <a:off x="10021455" y="5289140"/>
            <a:ext cx="2170545" cy="157018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E0890CD-781D-4EE4-B979-4E55071389A3}"/>
              </a:ext>
            </a:extLst>
          </p:cNvPr>
          <p:cNvSpPr txBox="1">
            <a:spLocks/>
          </p:cNvSpPr>
          <p:nvPr/>
        </p:nvSpPr>
        <p:spPr>
          <a:xfrm>
            <a:off x="925945" y="1206993"/>
            <a:ext cx="3133436" cy="4444014"/>
          </a:xfrm>
          <a:prstGeom prst="rect">
            <a:avLst/>
          </a:prstGeom>
          <a:solidFill>
            <a:srgbClr val="0C193B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PERSONLIGE KUNDEREJSE</a:t>
            </a:r>
          </a:p>
          <a:p>
            <a:pPr algn="ctr"/>
            <a:endParaRPr lang="da-DK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Content Placeholder 5" descr="Logo&#10;&#10;Description automatically generated">
            <a:extLst>
              <a:ext uri="{FF2B5EF4-FFF2-40B4-BE49-F238E27FC236}">
                <a16:creationId xmlns:a16="http://schemas.microsoft.com/office/drawing/2014/main" id="{DEFBD76B-5E72-4DBC-AA42-36E024C89F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3" b="15107"/>
          <a:stretch/>
        </p:blipFill>
        <p:spPr>
          <a:xfrm>
            <a:off x="10021455" y="5287817"/>
            <a:ext cx="2170545" cy="1570183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646704F-9009-4188-9B31-AD1DEF806FDD}"/>
              </a:ext>
            </a:extLst>
          </p:cNvPr>
          <p:cNvSpPr txBox="1">
            <a:spLocks/>
          </p:cNvSpPr>
          <p:nvPr/>
        </p:nvSpPr>
        <p:spPr>
          <a:xfrm>
            <a:off x="4336473" y="1206992"/>
            <a:ext cx="7142019" cy="444401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da-DK" sz="3000" b="1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Første kontaktpunkt:</a:t>
            </a:r>
            <a:endParaRPr lang="da-DK" sz="3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∞"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0C193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defRPr/>
            </a:pPr>
            <a:r>
              <a:rPr kumimoji="0" lang="da-DK" sz="2200" b="1" i="0" u="none" strike="noStrike" kern="1200" cap="none" spc="0" normalizeH="0" baseline="0" noProof="0" dirty="0">
                <a:ln>
                  <a:noFill/>
                </a:ln>
                <a:solidFill>
                  <a:srgbClr val="0C19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Telefon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da-DK" sz="2200" b="1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defRPr/>
            </a:pPr>
            <a:r>
              <a:rPr kumimoji="0" lang="da-DK" sz="2200" b="1" i="0" u="none" strike="noStrike" kern="1200" cap="none" spc="0" normalizeH="0" baseline="0" noProof="0" dirty="0">
                <a:ln>
                  <a:noFill/>
                </a:ln>
                <a:solidFill>
                  <a:srgbClr val="0C19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Chat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defRPr/>
            </a:pPr>
            <a:r>
              <a:rPr kumimoji="0" lang="da-DK" sz="2200" b="1" i="0" u="none" strike="noStrike" kern="1200" cap="none" spc="0" normalizeH="0" baseline="0" noProof="0" dirty="0">
                <a:ln>
                  <a:noFill/>
                </a:ln>
                <a:solidFill>
                  <a:srgbClr val="0C193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da-DK" sz="2200" b="1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Henvisninger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da-DK" sz="1800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da-DK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Kæmpe tak – I er så GO’E!</a:t>
            </a:r>
          </a:p>
          <a:p>
            <a:pPr marL="1371600" lvl="3" indent="0">
              <a:lnSpc>
                <a:spcPct val="150000"/>
              </a:lnSpc>
              <a:spcBef>
                <a:spcPts val="0"/>
              </a:spcBef>
              <a:buFont typeface="Calibri" panose="020F0502020204030204" pitchFamily="34" charset="0"/>
              <a:buChar char="∞"/>
              <a:defRPr/>
            </a:pPr>
            <a:endParaRPr lang="da-DK" sz="800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∞"/>
              <a:tabLst/>
              <a:defRPr/>
            </a:pPr>
            <a:endParaRPr lang="da-DK" sz="1800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58E3C39-0C9E-06CE-2952-58E3541CD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464" y="3680624"/>
            <a:ext cx="2288398" cy="151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29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 descr="Logo&#10;&#10;Description automatically generated">
            <a:extLst>
              <a:ext uri="{FF2B5EF4-FFF2-40B4-BE49-F238E27FC236}">
                <a16:creationId xmlns:a16="http://schemas.microsoft.com/office/drawing/2014/main" id="{F4B3D890-224D-4429-8D2A-6FB5F5B614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3" b="15107"/>
          <a:stretch/>
        </p:blipFill>
        <p:spPr>
          <a:xfrm>
            <a:off x="10021455" y="5289140"/>
            <a:ext cx="2170545" cy="157018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E0890CD-781D-4EE4-B979-4E55071389A3}"/>
              </a:ext>
            </a:extLst>
          </p:cNvPr>
          <p:cNvSpPr txBox="1">
            <a:spLocks/>
          </p:cNvSpPr>
          <p:nvPr/>
        </p:nvSpPr>
        <p:spPr>
          <a:xfrm>
            <a:off x="925945" y="1206993"/>
            <a:ext cx="3133436" cy="4444014"/>
          </a:xfrm>
          <a:prstGeom prst="rect">
            <a:avLst/>
          </a:prstGeom>
          <a:solidFill>
            <a:srgbClr val="0C193B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DEN PERSONLIGE KUNDEREJSE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/>
            <a:endParaRPr lang="da-DK" sz="3600" dirty="0">
              <a:solidFill>
                <a:schemeClr val="bg1"/>
              </a:solidFill>
            </a:endParaRPr>
          </a:p>
        </p:txBody>
      </p:sp>
      <p:pic>
        <p:nvPicPr>
          <p:cNvPr id="11" name="Content Placeholder 5" descr="Logo&#10;&#10;Description automatically generated">
            <a:extLst>
              <a:ext uri="{FF2B5EF4-FFF2-40B4-BE49-F238E27FC236}">
                <a16:creationId xmlns:a16="http://schemas.microsoft.com/office/drawing/2014/main" id="{DEFBD76B-5E72-4DBC-AA42-36E024C89F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3" b="15107"/>
          <a:stretch/>
        </p:blipFill>
        <p:spPr>
          <a:xfrm>
            <a:off x="10021455" y="5287817"/>
            <a:ext cx="2170545" cy="1570183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646704F-9009-4188-9B31-AD1DEF806FDD}"/>
              </a:ext>
            </a:extLst>
          </p:cNvPr>
          <p:cNvSpPr txBox="1">
            <a:spLocks/>
          </p:cNvSpPr>
          <p:nvPr/>
        </p:nvSpPr>
        <p:spPr>
          <a:xfrm>
            <a:off x="4336473" y="1206992"/>
            <a:ext cx="7142019" cy="444401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da-DK" sz="3000" b="1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Andet kontaktpunkt</a:t>
            </a:r>
            <a:r>
              <a:rPr lang="da-DK" sz="3000" b="1" dirty="0">
                <a:solidFill>
                  <a:srgbClr val="0C193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da-DK" sz="3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0C193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da-DK" sz="1600" b="1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ringer hurtigt kunden op </a:t>
            </a:r>
            <a:r>
              <a:rPr lang="da-DK" sz="1600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(10-15 minutter) og </a:t>
            </a:r>
            <a:r>
              <a:rPr lang="da-DK" sz="1600" b="1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sender mail</a:t>
            </a:r>
            <a:r>
              <a:rPr lang="da-DK" sz="1600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så de har vores kontaktinformationer og ved, at vi er i gang. </a:t>
            </a: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0C193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da-DK" sz="1600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600" b="1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opretter i bookon</a:t>
            </a:r>
            <a:r>
              <a:rPr lang="da-DK" sz="1600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sender forespørgslen afsted til jer, afventer svar.</a:t>
            </a:r>
            <a:r>
              <a:rPr lang="da-DK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da-DK" sz="1600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600" b="1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sender </a:t>
            </a:r>
            <a:r>
              <a:rPr lang="da-DK" sz="1600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tilbudsmail til kunden.</a:t>
            </a:r>
            <a:r>
              <a:rPr lang="da-DK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da-DK" sz="1600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600" b="1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følger op </a:t>
            </a:r>
            <a:r>
              <a:rPr lang="da-DK" sz="1600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(tit samme eftermiddag, altid dagen efter), </a:t>
            </a:r>
            <a:r>
              <a:rPr lang="da-DK" sz="1600" b="1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sparrer og inspirerer</a:t>
            </a:r>
            <a:r>
              <a:rPr lang="da-DK" sz="1600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0C193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da-DK" sz="1600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600" b="1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takker farvel </a:t>
            </a:r>
            <a:r>
              <a:rPr lang="da-DK" sz="1600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placering eller annullering  - og spørger altid ind til nyhedsbrev, inviterer til vores events osv.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da-DK" sz="1200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da-DK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Demo følger</a:t>
            </a:r>
          </a:p>
        </p:txBody>
      </p:sp>
      <p:pic>
        <p:nvPicPr>
          <p:cNvPr id="10" name="Billede 9" descr="Et billede, der indeholder telefon, orange&#10;&#10;Automatisk genereret beskrivelse">
            <a:extLst>
              <a:ext uri="{FF2B5EF4-FFF2-40B4-BE49-F238E27FC236}">
                <a16:creationId xmlns:a16="http://schemas.microsoft.com/office/drawing/2014/main" id="{2BCAC955-4246-403F-86A8-FB5054F3F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070" y="2106876"/>
            <a:ext cx="392489" cy="32577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6275412-06F5-4E0D-AE40-15B37F451818}"/>
              </a:ext>
            </a:extLst>
          </p:cNvPr>
          <p:cNvSpPr txBox="1">
            <a:spLocks/>
          </p:cNvSpPr>
          <p:nvPr/>
        </p:nvSpPr>
        <p:spPr>
          <a:xfrm>
            <a:off x="925945" y="1206993"/>
            <a:ext cx="3133436" cy="4444014"/>
          </a:xfrm>
          <a:prstGeom prst="rect">
            <a:avLst/>
          </a:prstGeom>
          <a:solidFill>
            <a:srgbClr val="0C193B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PERSONLIGE KUNDEREJSE</a:t>
            </a:r>
          </a:p>
          <a:p>
            <a:pPr algn="ctr"/>
            <a:endParaRPr lang="da-DK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1AE0B8F-7F13-4060-AC0E-5FA7F0084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834" y="3497557"/>
            <a:ext cx="1907534" cy="185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 descr="Logo&#10;&#10;Description automatically generated">
            <a:extLst>
              <a:ext uri="{FF2B5EF4-FFF2-40B4-BE49-F238E27FC236}">
                <a16:creationId xmlns:a16="http://schemas.microsoft.com/office/drawing/2014/main" id="{F4B3D890-224D-4429-8D2A-6FB5F5B614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3" b="15107"/>
          <a:stretch/>
        </p:blipFill>
        <p:spPr>
          <a:xfrm>
            <a:off x="10021455" y="5289140"/>
            <a:ext cx="2170545" cy="157018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E0890CD-781D-4EE4-B979-4E55071389A3}"/>
              </a:ext>
            </a:extLst>
          </p:cNvPr>
          <p:cNvSpPr txBox="1">
            <a:spLocks/>
          </p:cNvSpPr>
          <p:nvPr/>
        </p:nvSpPr>
        <p:spPr>
          <a:xfrm>
            <a:off x="925945" y="1206993"/>
            <a:ext cx="3133436" cy="4444014"/>
          </a:xfrm>
          <a:prstGeom prst="rect">
            <a:avLst/>
          </a:prstGeom>
          <a:solidFill>
            <a:srgbClr val="0C193B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PERSONLIGE KUNDEREJSE</a:t>
            </a:r>
          </a:p>
          <a:p>
            <a:pPr algn="ctr"/>
            <a:endParaRPr lang="da-DK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Content Placeholder 5" descr="Logo&#10;&#10;Description automatically generated">
            <a:extLst>
              <a:ext uri="{FF2B5EF4-FFF2-40B4-BE49-F238E27FC236}">
                <a16:creationId xmlns:a16="http://schemas.microsoft.com/office/drawing/2014/main" id="{DEFBD76B-5E72-4DBC-AA42-36E024C89F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3" b="15107"/>
          <a:stretch/>
        </p:blipFill>
        <p:spPr>
          <a:xfrm>
            <a:off x="10021455" y="5287817"/>
            <a:ext cx="2170545" cy="1570183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646704F-9009-4188-9B31-AD1DEF806FDD}"/>
              </a:ext>
            </a:extLst>
          </p:cNvPr>
          <p:cNvSpPr txBox="1">
            <a:spLocks/>
          </p:cNvSpPr>
          <p:nvPr/>
        </p:nvSpPr>
        <p:spPr>
          <a:xfrm>
            <a:off x="4336473" y="1206992"/>
            <a:ext cx="7142019" cy="444401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spcBef>
                <a:spcPts val="0"/>
              </a:spcBef>
              <a:buNone/>
              <a:defRPr/>
            </a:pPr>
            <a:r>
              <a:rPr lang="da-DK" sz="3000" b="1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Tredje kontaktpunkt</a:t>
            </a:r>
            <a:r>
              <a:rPr lang="da-DK" sz="3000" b="1" dirty="0">
                <a:solidFill>
                  <a:srgbClr val="0C193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da-DK" sz="3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0C193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da-DK" sz="1800" b="1" dirty="0" err="1">
                <a:solidFill>
                  <a:srgbClr val="0C193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Tilfredshedssurvey</a:t>
            </a:r>
            <a:r>
              <a:rPr lang="da-DK" sz="1800" b="1" dirty="0">
                <a:solidFill>
                  <a:srgbClr val="0C193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sz="1800" b="1" dirty="0">
              <a:solidFill>
                <a:srgbClr val="0C193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da-DK" sz="1600" dirty="0">
                <a:solidFill>
                  <a:srgbClr val="0C193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Dagen efter placering/annullering– ”</a:t>
            </a:r>
            <a:r>
              <a:rPr lang="da-DK" sz="1600" i="1" dirty="0">
                <a:solidFill>
                  <a:srgbClr val="0C193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Hvordan var din oplevelse hos os?”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da-DK" sz="1800" dirty="0">
              <a:solidFill>
                <a:srgbClr val="0C193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da-DK" sz="1800" b="1" dirty="0">
                <a:solidFill>
                  <a:srgbClr val="0C193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Automation-flow</a:t>
            </a:r>
            <a:r>
              <a:rPr lang="da-DK" sz="1800" dirty="0">
                <a:solidFill>
                  <a:srgbClr val="0C193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800" b="1" dirty="0">
                <a:solidFill>
                  <a:srgbClr val="0C193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aktiveres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da-DK" sz="1600" dirty="0">
                <a:solidFill>
                  <a:srgbClr val="0C193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Første (personlige) hilsen - efter afsluttet arrangement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da-DK" sz="1600" dirty="0">
                <a:solidFill>
                  <a:srgbClr val="0C193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Anden (personlige) hilsen - 3 måneder efter seneste forespørgsel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da-DK" sz="1600" dirty="0">
                <a:solidFill>
                  <a:srgbClr val="0C193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da-DK" sz="1600" dirty="0">
                <a:solidFill>
                  <a:srgbClr val="0C193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*Ved annulleringer – (p</a:t>
            </a:r>
            <a:r>
              <a:rPr lang="da-DK" sz="1600" dirty="0">
                <a:solidFill>
                  <a:srgbClr val="0C193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ersonlig) hilsen - 3 måneder efter seneste  forespørgsel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da-DK" sz="1800" dirty="0">
              <a:solidFill>
                <a:srgbClr val="0C193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da-DK" sz="1800" dirty="0">
                <a:solidFill>
                  <a:srgbClr val="0C193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1800" b="1" dirty="0">
                <a:solidFill>
                  <a:srgbClr val="0C193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ny rejse begynder  </a:t>
            </a:r>
            <a:r>
              <a:rPr lang="da-DK" sz="18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       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0C193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C0FC618-C4FD-4BF6-BDB7-F3C5D0B5BB83}"/>
              </a:ext>
            </a:extLst>
          </p:cNvPr>
          <p:cNvSpPr txBox="1">
            <a:spLocks/>
          </p:cNvSpPr>
          <p:nvPr/>
        </p:nvSpPr>
        <p:spPr>
          <a:xfrm>
            <a:off x="925945" y="1206993"/>
            <a:ext cx="3133436" cy="4444014"/>
          </a:xfrm>
          <a:prstGeom prst="rect">
            <a:avLst/>
          </a:prstGeom>
          <a:solidFill>
            <a:srgbClr val="0C193B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PERSONLIGE KUNDEREJSE</a:t>
            </a:r>
          </a:p>
          <a:p>
            <a:pPr algn="ctr"/>
            <a:endParaRPr lang="da-DK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668DE13-3112-4D81-B459-A82EFC9C0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517" y="3592871"/>
            <a:ext cx="1795305" cy="169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7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E0890CD-781D-4EE4-B979-4E55071389A3}"/>
              </a:ext>
            </a:extLst>
          </p:cNvPr>
          <p:cNvSpPr txBox="1">
            <a:spLocks/>
          </p:cNvSpPr>
          <p:nvPr/>
        </p:nvSpPr>
        <p:spPr>
          <a:xfrm>
            <a:off x="573885" y="523693"/>
            <a:ext cx="2941102" cy="5810612"/>
          </a:xfrm>
          <a:prstGeom prst="rect">
            <a:avLst/>
          </a:prstGeom>
          <a:solidFill>
            <a:srgbClr val="0C193B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OPRETTELSE AF</a:t>
            </a:r>
          </a:p>
          <a:p>
            <a:pPr algn="ctr"/>
            <a:r>
              <a:rPr lang="da-DK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FORESPØRGSEL</a:t>
            </a:r>
          </a:p>
          <a:p>
            <a:pPr algn="ctr"/>
            <a:endParaRPr lang="da-DK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D4E297A-C2DE-47F6-822D-A12446AB65B5}"/>
              </a:ext>
            </a:extLst>
          </p:cNvPr>
          <p:cNvSpPr txBox="1">
            <a:spLocks/>
          </p:cNvSpPr>
          <p:nvPr/>
        </p:nvSpPr>
        <p:spPr>
          <a:xfrm>
            <a:off x="3793959" y="521110"/>
            <a:ext cx="7909672" cy="58106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da-DK" b="0" i="0" u="none" strike="noStrike" kern="1200" cap="none" spc="0" normalizeH="0" baseline="0" noProof="0" dirty="0">
              <a:ln>
                <a:noFill/>
              </a:ln>
              <a:solidFill>
                <a:srgbClr val="0C193B"/>
              </a:solidFill>
              <a:effectLst/>
              <a:uLnTx/>
              <a:uFillTx/>
              <a:hlinkClick r:id="rId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da-DK" dirty="0">
              <a:solidFill>
                <a:srgbClr val="0C193B"/>
              </a:solidFill>
              <a:hlinkClick r:id="rId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da-DK" dirty="0">
              <a:solidFill>
                <a:srgbClr val="0C193B"/>
              </a:solidFill>
              <a:hlinkClick r:id="rId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da-DK" dirty="0">
              <a:solidFill>
                <a:srgbClr val="0563C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da-DK" b="0" i="0" u="none" strike="noStrike" kern="12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da-DK" dirty="0">
              <a:solidFill>
                <a:srgbClr val="0C193B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EB61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Sådan opretter vi en forespørgsel</a:t>
            </a:r>
            <a:endParaRPr kumimoji="0" lang="da-DK" b="1" i="0" u="none" strike="noStrike" kern="1200" cap="none" spc="0" normalizeH="0" baseline="0" noProof="0" dirty="0">
              <a:ln>
                <a:noFill/>
              </a:ln>
              <a:solidFill>
                <a:srgbClr val="EB61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lede 5" descr="Tegnefilms bi med pointer">
            <a:hlinkClick r:id="rId4"/>
            <a:extLst>
              <a:ext uri="{FF2B5EF4-FFF2-40B4-BE49-F238E27FC236}">
                <a16:creationId xmlns:a16="http://schemas.microsoft.com/office/drawing/2014/main" id="{7F97AB7F-3275-4C35-BE6C-09DAC7EAA2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686" y="3362247"/>
            <a:ext cx="2111499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28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BCCEB2-5B24-45F9-A2A1-7245A2423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742" y="596669"/>
            <a:ext cx="9398524" cy="905369"/>
          </a:xfrm>
          <a:solidFill>
            <a:srgbClr val="E7E8E8"/>
          </a:solidFill>
        </p:spPr>
        <p:txBody>
          <a:bodyPr>
            <a:normAutofit/>
          </a:bodyPr>
          <a:lstStyle/>
          <a:p>
            <a:pPr algn="ctr"/>
            <a:r>
              <a:rPr lang="da-DK" sz="4000" b="1" dirty="0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HEY PARTNER, LET’S TALK!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CB5DE5-3156-412B-8819-6DB57EAB4E95}"/>
              </a:ext>
            </a:extLst>
          </p:cNvPr>
          <p:cNvSpPr txBox="1"/>
          <p:nvPr/>
        </p:nvSpPr>
        <p:spPr>
          <a:xfrm>
            <a:off x="10583568" y="4992318"/>
            <a:ext cx="144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>
                <a:solidFill>
                  <a:srgbClr val="0C193B"/>
                </a:solidFill>
              </a:rPr>
              <a:t>Email Automation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B076C8-6F22-3EF0-C17E-A6A264077EDE}"/>
              </a:ext>
            </a:extLst>
          </p:cNvPr>
          <p:cNvSpPr txBox="1"/>
          <p:nvPr/>
        </p:nvSpPr>
        <p:spPr>
          <a:xfrm>
            <a:off x="1374742" y="1610794"/>
            <a:ext cx="9409522" cy="4401205"/>
          </a:xfrm>
          <a:prstGeom prst="rect">
            <a:avLst/>
          </a:prstGeom>
          <a:solidFill>
            <a:srgbClr val="E7E8E8"/>
          </a:solidFill>
        </p:spPr>
        <p:txBody>
          <a:bodyPr wrap="square">
            <a:spAutoFit/>
          </a:bodyPr>
          <a:lstStyle/>
          <a:p>
            <a:pPr marL="358775" lvl="2" algn="ctr"/>
            <a:r>
              <a:rPr lang="da-DK" sz="280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PARTNER TALKS IRL</a:t>
            </a:r>
          </a:p>
          <a:p>
            <a:pPr marL="358775" lvl="2"/>
            <a:r>
              <a:rPr lang="da-DK" sz="180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#1 </a:t>
            </a:r>
          </a:p>
          <a:p>
            <a:pPr marL="358775" lvl="2"/>
            <a:r>
              <a:rPr lang="da-DK" sz="180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Spørg Bookingen! V. Malou &amp; Gitte (DKBS) </a:t>
            </a:r>
          </a:p>
          <a:p>
            <a:pPr marL="358775" lvl="2"/>
            <a:endParaRPr lang="da-DK" sz="180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2"/>
            <a:r>
              <a:rPr lang="da-DK" sz="180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#2</a:t>
            </a:r>
          </a:p>
          <a:p>
            <a:pPr marL="358775" lvl="2"/>
            <a:r>
              <a:rPr lang="da-DK" sz="180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snak om “Digitalisering i hotelbranchen – er vi bagud?” V. Susanne Simonsen (Rungstedgaard) &amp; Maria Klausen (Faaborg Fjord) </a:t>
            </a:r>
          </a:p>
          <a:p>
            <a:pPr marL="358775" lvl="2"/>
            <a:endParaRPr lang="da-DK" sz="180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2"/>
            <a:r>
              <a:rPr lang="da-DK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#3</a:t>
            </a:r>
            <a:endParaRPr lang="da-DK" sz="180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2"/>
            <a:r>
              <a:rPr lang="da-DK" sz="180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nye generation af hospitality-medarbejdere – Motivation og fastholdelse, som kollega v. Anna Asmind Rosendal (SEVERIN)</a:t>
            </a:r>
          </a:p>
          <a:p>
            <a:pPr marL="358775" lvl="2"/>
            <a:endParaRPr lang="da-DK" sz="180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2"/>
            <a:r>
              <a:rPr lang="da-DK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#4</a:t>
            </a:r>
            <a:endParaRPr lang="da-DK" sz="180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2"/>
            <a:r>
              <a:rPr lang="da-DK" sz="180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“Tour de Partner – hvordan gør vi i praksis”? V. Kim Lehmann (Konventum)</a:t>
            </a:r>
          </a:p>
          <a:p>
            <a:pPr marL="358775" lvl="2"/>
            <a:endParaRPr lang="da-DK" sz="180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291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E0890CD-781D-4EE4-B979-4E55071389A3}"/>
              </a:ext>
            </a:extLst>
          </p:cNvPr>
          <p:cNvSpPr txBox="1">
            <a:spLocks/>
          </p:cNvSpPr>
          <p:nvPr/>
        </p:nvSpPr>
        <p:spPr>
          <a:xfrm>
            <a:off x="573885" y="523693"/>
            <a:ext cx="2941102" cy="5810612"/>
          </a:xfrm>
          <a:prstGeom prst="rect">
            <a:avLst/>
          </a:prstGeom>
          <a:solidFill>
            <a:srgbClr val="0C193B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EKSEMPEL PÅ TILBUDSMAIL</a:t>
            </a:r>
          </a:p>
          <a:p>
            <a:pPr algn="ctr"/>
            <a:endParaRPr lang="da-DK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A7C8E6F0-B691-59DE-F2D6-A7D825ACB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568" y="523693"/>
            <a:ext cx="7656525" cy="5810612"/>
          </a:xfrm>
          <a:prstGeom prst="rect">
            <a:avLst/>
          </a:prstGeom>
        </p:spPr>
      </p:pic>
      <p:pic>
        <p:nvPicPr>
          <p:cNvPr id="3" name="Billede 2" descr="Tegneserie bi med forstørrelsesglas">
            <a:extLst>
              <a:ext uri="{FF2B5EF4-FFF2-40B4-BE49-F238E27FC236}">
                <a16:creationId xmlns:a16="http://schemas.microsoft.com/office/drawing/2014/main" id="{6B81AB5B-217F-5F3B-6665-C211842B9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70" y="3154466"/>
            <a:ext cx="2144574" cy="243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1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E0890CD-781D-4EE4-B979-4E55071389A3}"/>
              </a:ext>
            </a:extLst>
          </p:cNvPr>
          <p:cNvSpPr txBox="1">
            <a:spLocks/>
          </p:cNvSpPr>
          <p:nvPr/>
        </p:nvSpPr>
        <p:spPr>
          <a:xfrm>
            <a:off x="573885" y="523693"/>
            <a:ext cx="2941102" cy="5810612"/>
          </a:xfrm>
          <a:prstGeom prst="rect">
            <a:avLst/>
          </a:prstGeom>
          <a:solidFill>
            <a:srgbClr val="0C193B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EKSEMPEL PÅ TILBUDSMAIL</a:t>
            </a:r>
          </a:p>
          <a:p>
            <a:pPr algn="ctr"/>
            <a:endParaRPr lang="da-DK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D4E297A-C2DE-47F6-822D-A12446AB65B5}"/>
              </a:ext>
            </a:extLst>
          </p:cNvPr>
          <p:cNvSpPr txBox="1">
            <a:spLocks/>
          </p:cNvSpPr>
          <p:nvPr/>
        </p:nvSpPr>
        <p:spPr>
          <a:xfrm>
            <a:off x="3793959" y="521110"/>
            <a:ext cx="7909672" cy="58106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da-DK" b="0" i="0" u="none" strike="noStrike" kern="1200" cap="none" spc="0" normalizeH="0" baseline="0" noProof="0" dirty="0">
              <a:ln>
                <a:noFill/>
              </a:ln>
              <a:solidFill>
                <a:srgbClr val="0C193B"/>
              </a:solidFill>
              <a:effectLst/>
              <a:uLnTx/>
              <a:uFillTx/>
              <a:hlinkClick r:id="rId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da-DK" dirty="0">
              <a:solidFill>
                <a:srgbClr val="0C193B"/>
              </a:solidFill>
              <a:hlinkClick r:id="rId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da-DK" dirty="0">
              <a:solidFill>
                <a:srgbClr val="0C193B"/>
              </a:solidFill>
              <a:hlinkClick r:id="rId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da-DK" dirty="0">
              <a:solidFill>
                <a:srgbClr val="0563C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da-DK" b="0" i="0" u="none" strike="noStrike" kern="12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da-DK" dirty="0">
              <a:solidFill>
                <a:srgbClr val="0C193B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da-DK" b="1" u="sng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Klik venligst her for at se mine tilbud, tak</a:t>
            </a:r>
            <a:endParaRPr lang="da-DK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da-DK" b="0" i="0" u="none" strike="noStrike" kern="1200" cap="none" spc="0" normalizeH="0" baseline="0" noProof="0" dirty="0">
              <a:ln>
                <a:noFill/>
              </a:ln>
              <a:solidFill>
                <a:srgbClr val="0C193B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6" name="Billede 5" descr="Glad tegneserie-bi">
            <a:hlinkClick r:id="rId4"/>
            <a:extLst>
              <a:ext uri="{FF2B5EF4-FFF2-40B4-BE49-F238E27FC236}">
                <a16:creationId xmlns:a16="http://schemas.microsoft.com/office/drawing/2014/main" id="{7F97AB7F-3275-4C35-BE6C-09DAC7EAA2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781" y="3362247"/>
            <a:ext cx="2167309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45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 descr="Logo&#10;&#10;Description automatically generated">
            <a:extLst>
              <a:ext uri="{FF2B5EF4-FFF2-40B4-BE49-F238E27FC236}">
                <a16:creationId xmlns:a16="http://schemas.microsoft.com/office/drawing/2014/main" id="{F4B3D890-224D-4429-8D2A-6FB5F5B614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3" b="15107"/>
          <a:stretch/>
        </p:blipFill>
        <p:spPr>
          <a:xfrm>
            <a:off x="10021455" y="5289140"/>
            <a:ext cx="2170545" cy="157018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E0890CD-781D-4EE4-B979-4E55071389A3}"/>
              </a:ext>
            </a:extLst>
          </p:cNvPr>
          <p:cNvSpPr txBox="1">
            <a:spLocks/>
          </p:cNvSpPr>
          <p:nvPr/>
        </p:nvSpPr>
        <p:spPr>
          <a:xfrm>
            <a:off x="925945" y="1206993"/>
            <a:ext cx="3133436" cy="4444014"/>
          </a:xfrm>
          <a:prstGeom prst="rect">
            <a:avLst/>
          </a:prstGeom>
          <a:solidFill>
            <a:srgbClr val="0C193B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AB4A27-3E10-428E-8B48-053E73289D98}"/>
              </a:ext>
            </a:extLst>
          </p:cNvPr>
          <p:cNvSpPr txBox="1">
            <a:spLocks/>
          </p:cNvSpPr>
          <p:nvPr/>
        </p:nvSpPr>
        <p:spPr>
          <a:xfrm>
            <a:off x="4365047" y="1206993"/>
            <a:ext cx="7142019" cy="444401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da-DK" sz="2400" b="1" dirty="0"/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da-DK" sz="3000" b="1" dirty="0">
                <a:solidFill>
                  <a:srgbClr val="0C19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…fordi du lyttede med!               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da-DK" sz="1800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da-DK" sz="1800" dirty="0"/>
          </a:p>
        </p:txBody>
      </p:sp>
      <p:pic>
        <p:nvPicPr>
          <p:cNvPr id="11" name="Content Placeholder 5" descr="Logo&#10;&#10;Description automatically generated">
            <a:extLst>
              <a:ext uri="{FF2B5EF4-FFF2-40B4-BE49-F238E27FC236}">
                <a16:creationId xmlns:a16="http://schemas.microsoft.com/office/drawing/2014/main" id="{DEFBD76B-5E72-4DBC-AA42-36E024C89F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3" b="15107"/>
          <a:stretch/>
        </p:blipFill>
        <p:spPr>
          <a:xfrm>
            <a:off x="10021455" y="5287817"/>
            <a:ext cx="2170545" cy="1570183"/>
          </a:xfrm>
          <a:prstGeom prst="rect">
            <a:avLst/>
          </a:prstGeom>
        </p:spPr>
      </p:pic>
      <p:pic>
        <p:nvPicPr>
          <p:cNvPr id="4" name="Grafik 3" descr="Hjerte kontur">
            <a:extLst>
              <a:ext uri="{FF2B5EF4-FFF2-40B4-BE49-F238E27FC236}">
                <a16:creationId xmlns:a16="http://schemas.microsoft.com/office/drawing/2014/main" id="{33E80ABA-EDF4-4FC2-99BB-02023BD5D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40793" y="3610727"/>
            <a:ext cx="390526" cy="39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4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3E426EF-B662-4CD3-8989-157A2CB15658}"/>
              </a:ext>
            </a:extLst>
          </p:cNvPr>
          <p:cNvSpPr txBox="1">
            <a:spLocks/>
          </p:cNvSpPr>
          <p:nvPr/>
        </p:nvSpPr>
        <p:spPr>
          <a:xfrm>
            <a:off x="4024848" y="1647566"/>
            <a:ext cx="7288193" cy="4060437"/>
          </a:xfrm>
          <a:prstGeom prst="rect">
            <a:avLst/>
          </a:prstGeom>
          <a:solidFill>
            <a:srgbClr val="E7E8E8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800" b="1" dirty="0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FORENINGSDAGEN 17/4</a:t>
            </a:r>
          </a:p>
          <a:p>
            <a:r>
              <a:rPr lang="da-DK" sz="2800" b="1" dirty="0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Inkl. </a:t>
            </a:r>
            <a:r>
              <a:rPr lang="da-DK" sz="2800" b="1" dirty="0" err="1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Copper</a:t>
            </a:r>
            <a:r>
              <a:rPr lang="da-DK" sz="2800" b="1" dirty="0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Skillet &amp; Generalforsamling</a:t>
            </a:r>
          </a:p>
          <a:p>
            <a:endParaRPr lang="da-DK" sz="2800" b="1" dirty="0">
              <a:solidFill>
                <a:srgbClr val="1E22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2800" b="1" dirty="0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INSPIRATIONSDAGEN 24/8</a:t>
            </a:r>
          </a:p>
          <a:p>
            <a:r>
              <a:rPr lang="da-DK" sz="2800" b="1" dirty="0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Helt nyt koncept! </a:t>
            </a:r>
          </a:p>
          <a:p>
            <a:endParaRPr lang="da-DK" sz="2800" b="1" dirty="0">
              <a:solidFill>
                <a:srgbClr val="1E22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2800" b="1" dirty="0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IACC EU. KNOWLEDGE FESTIVAL 6-8/10 Afholdes på Rungstedgaard</a:t>
            </a:r>
          </a:p>
          <a:p>
            <a:endParaRPr lang="da-DK" sz="2800" b="1" dirty="0">
              <a:solidFill>
                <a:srgbClr val="1E22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2800" b="1" dirty="0" err="1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SaBo</a:t>
            </a:r>
            <a:r>
              <a:rPr lang="da-DK" sz="2800" b="1" dirty="0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BA6EFDC-9F35-4BA1-AFD3-AE62E8713E79}"/>
              </a:ext>
            </a:extLst>
          </p:cNvPr>
          <p:cNvSpPr txBox="1">
            <a:spLocks/>
          </p:cNvSpPr>
          <p:nvPr/>
        </p:nvSpPr>
        <p:spPr>
          <a:xfrm>
            <a:off x="767742" y="447706"/>
            <a:ext cx="10545300" cy="911538"/>
          </a:xfrm>
          <a:prstGeom prst="rect">
            <a:avLst/>
          </a:prstGeom>
          <a:solidFill>
            <a:srgbClr val="E7E8E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KRYDS I KALENDEREN!</a:t>
            </a:r>
            <a:endParaRPr lang="da-DK" sz="3400" b="1" dirty="0">
              <a:solidFill>
                <a:srgbClr val="1E22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A4B64AA-0AB4-4D36-880C-6F5E4FCD6756}"/>
              </a:ext>
            </a:extLst>
          </p:cNvPr>
          <p:cNvSpPr txBox="1">
            <a:spLocks/>
          </p:cNvSpPr>
          <p:nvPr/>
        </p:nvSpPr>
        <p:spPr>
          <a:xfrm>
            <a:off x="767742" y="1647567"/>
            <a:ext cx="3133436" cy="4060437"/>
          </a:xfrm>
          <a:prstGeom prst="rect">
            <a:avLst/>
          </a:prstGeom>
          <a:solidFill>
            <a:srgbClr val="E7E8E8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4000" b="1" dirty="0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</a:p>
          <a:p>
            <a:pPr algn="ctr"/>
            <a:r>
              <a:rPr lang="da-DK" sz="4000" b="1" dirty="0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  <a:p>
            <a:pPr algn="ctr"/>
            <a:endParaRPr lang="da-DK" sz="4000" b="1" dirty="0">
              <a:solidFill>
                <a:srgbClr val="1E22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 sz="4000" b="1" dirty="0">
              <a:solidFill>
                <a:srgbClr val="1E22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person, sky, outdoor, people&#10;&#10;Description automatically generated">
            <a:extLst>
              <a:ext uri="{FF2B5EF4-FFF2-40B4-BE49-F238E27FC236}">
                <a16:creationId xmlns:a16="http://schemas.microsoft.com/office/drawing/2014/main" id="{6EDC8374-F3EE-FCB3-5B21-AE793C11ED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2" t="3846" r="6309"/>
          <a:stretch/>
        </p:blipFill>
        <p:spPr>
          <a:xfrm rot="20721243">
            <a:off x="575114" y="4012881"/>
            <a:ext cx="2933573" cy="22018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99587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A8950FB-4258-D058-F461-43954F5EB90D}"/>
              </a:ext>
            </a:extLst>
          </p:cNvPr>
          <p:cNvSpPr txBox="1">
            <a:spLocks/>
          </p:cNvSpPr>
          <p:nvPr/>
        </p:nvSpPr>
        <p:spPr>
          <a:xfrm>
            <a:off x="2025521" y="206874"/>
            <a:ext cx="7942264" cy="947943"/>
          </a:xfrm>
          <a:prstGeom prst="rect">
            <a:avLst/>
          </a:prstGeom>
          <a:solidFill>
            <a:srgbClr val="E7E8E8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4000" b="1" dirty="0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 FOR JERES TID</a:t>
            </a:r>
          </a:p>
        </p:txBody>
      </p:sp>
      <p:pic>
        <p:nvPicPr>
          <p:cNvPr id="6" name="Content Placeholder 4" descr="A close up of a logo&#10;&#10;Description automatically generated with low confidence">
            <a:extLst>
              <a:ext uri="{FF2B5EF4-FFF2-40B4-BE49-F238E27FC236}">
                <a16:creationId xmlns:a16="http://schemas.microsoft.com/office/drawing/2014/main" id="{8492CD2C-7C6C-0536-C6EC-5A71F0DE5B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521" y="1364350"/>
            <a:ext cx="7942264" cy="4189675"/>
          </a:xfrm>
        </p:spPr>
      </p:pic>
      <p:pic>
        <p:nvPicPr>
          <p:cNvPr id="7" name="Graphic 6" descr="Heart with solid fill">
            <a:extLst>
              <a:ext uri="{FF2B5EF4-FFF2-40B4-BE49-F238E27FC236}">
                <a16:creationId xmlns:a16="http://schemas.microsoft.com/office/drawing/2014/main" id="{C4E6B557-311B-AE92-FE9B-FDB591BBC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71680" y="319509"/>
            <a:ext cx="722671" cy="72267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C2F457A-5C41-42A6-9969-256D5DF20C8B}"/>
              </a:ext>
            </a:extLst>
          </p:cNvPr>
          <p:cNvSpPr txBox="1">
            <a:spLocks/>
          </p:cNvSpPr>
          <p:nvPr/>
        </p:nvSpPr>
        <p:spPr>
          <a:xfrm>
            <a:off x="2025521" y="5775562"/>
            <a:ext cx="7942264" cy="832021"/>
          </a:xfrm>
          <a:prstGeom prst="rect">
            <a:avLst/>
          </a:prstGeom>
          <a:solidFill>
            <a:srgbClr val="E7E8E8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4000" b="1" dirty="0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 ER DER FROKOST</a:t>
            </a:r>
          </a:p>
        </p:txBody>
      </p:sp>
    </p:spTree>
    <p:extLst>
      <p:ext uri="{BB962C8B-B14F-4D97-AF65-F5344CB8AC3E}">
        <p14:creationId xmlns:p14="http://schemas.microsoft.com/office/powerpoint/2010/main" val="118286401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E0890CD-781D-4EE4-B979-4E55071389A3}"/>
              </a:ext>
            </a:extLst>
          </p:cNvPr>
          <p:cNvSpPr txBox="1">
            <a:spLocks/>
          </p:cNvSpPr>
          <p:nvPr/>
        </p:nvSpPr>
        <p:spPr>
          <a:xfrm>
            <a:off x="990598" y="1206993"/>
            <a:ext cx="3310097" cy="4444014"/>
          </a:xfrm>
          <a:prstGeom prst="rect">
            <a:avLst/>
          </a:prstGeom>
          <a:solidFill>
            <a:srgbClr val="E7E8E8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4000" b="1" dirty="0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FORMÅLET MED SA∙BO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AB4A27-3E10-428E-8B48-053E73289D98}"/>
              </a:ext>
            </a:extLst>
          </p:cNvPr>
          <p:cNvSpPr txBox="1">
            <a:spLocks/>
          </p:cNvSpPr>
          <p:nvPr/>
        </p:nvSpPr>
        <p:spPr>
          <a:xfrm>
            <a:off x="4451420" y="1206993"/>
            <a:ext cx="7091726" cy="4444015"/>
          </a:xfrm>
          <a:prstGeom prst="rect">
            <a:avLst/>
          </a:prstGeom>
          <a:solidFill>
            <a:srgbClr val="E7E8E8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endParaRPr lang="da-DK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ctr">
              <a:buNone/>
            </a:pPr>
            <a:r>
              <a:rPr lang="da-DK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skabe sammenhængskraft i foreningen</a:t>
            </a:r>
          </a:p>
          <a:p>
            <a:pPr marL="358775" lvl="2" indent="0" algn="ctr">
              <a:lnSpc>
                <a:spcPct val="100000"/>
              </a:lnSpc>
              <a:buNone/>
            </a:pPr>
            <a:endParaRPr lang="da-DK" sz="1600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ctr">
              <a:buNone/>
            </a:pPr>
            <a:r>
              <a:rPr lang="da-DK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skabe værdi for vores partnere i form af det netværk, som foreningen tilbyder</a:t>
            </a:r>
          </a:p>
          <a:p>
            <a:pPr marL="358775" lvl="2" indent="0" algn="ctr">
              <a:lnSpc>
                <a:spcPct val="100000"/>
              </a:lnSpc>
              <a:buNone/>
            </a:pPr>
            <a:endParaRPr lang="da-DK" sz="1600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ctr">
              <a:buNone/>
            </a:pPr>
            <a:r>
              <a:rPr lang="da-DK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skabe forståelse for hinandens arbejdsmetoder og skabe samhørighed ved at </a:t>
            </a:r>
          </a:p>
          <a:p>
            <a:pPr marL="0" lvl="1" indent="0" algn="ctr">
              <a:buNone/>
            </a:pPr>
            <a:r>
              <a:rPr lang="da-DK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sparre og vidensdele </a:t>
            </a:r>
          </a:p>
          <a:p>
            <a:pPr marL="0" lvl="1" indent="0" algn="ctr">
              <a:buNone/>
            </a:pPr>
            <a:r>
              <a:rPr lang="da-DK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 hinanden</a:t>
            </a:r>
          </a:p>
          <a:p>
            <a:pPr marL="0" lvl="1" indent="0" algn="ctr">
              <a:buNone/>
            </a:pPr>
            <a:endParaRPr lang="da-DK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ctr">
              <a:buNone/>
            </a:pPr>
            <a:r>
              <a:rPr lang="da-DK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Derfor også ét </a:t>
            </a:r>
            <a:r>
              <a:rPr lang="da-DK" dirty="0" err="1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SaBo</a:t>
            </a:r>
            <a:r>
              <a:rPr lang="da-DK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 i stedet for to</a:t>
            </a:r>
          </a:p>
          <a:p>
            <a:pPr marL="0" lvl="1" indent="0" algn="ctr">
              <a:buNone/>
            </a:pPr>
            <a:endParaRPr lang="da-DK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865252-A3AE-940F-64B4-BDB531F3E69B}"/>
              </a:ext>
            </a:extLst>
          </p:cNvPr>
          <p:cNvSpPr txBox="1"/>
          <p:nvPr/>
        </p:nvSpPr>
        <p:spPr>
          <a:xfrm rot="1050878">
            <a:off x="2925967" y="3297111"/>
            <a:ext cx="828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b="1" dirty="0">
                <a:solidFill>
                  <a:srgbClr val="E9E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2F75EC-BE99-654A-6B72-165E35C07DC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49930" y="3534809"/>
            <a:ext cx="1230746" cy="150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49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C5A0BC-8082-3D3C-3E42-52B88CD4FBFE}"/>
              </a:ext>
            </a:extLst>
          </p:cNvPr>
          <p:cNvSpPr txBox="1">
            <a:spLocks/>
          </p:cNvSpPr>
          <p:nvPr/>
        </p:nvSpPr>
        <p:spPr>
          <a:xfrm>
            <a:off x="1241705" y="596669"/>
            <a:ext cx="9708590" cy="905369"/>
          </a:xfrm>
          <a:prstGeom prst="rect">
            <a:avLst/>
          </a:prstGeom>
          <a:solidFill>
            <a:srgbClr val="E7E8E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4000" b="1" dirty="0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SIDEN SIDSTE SABO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7B57D6-A4A6-BD32-68CB-7D85AE58ADC1}"/>
              </a:ext>
            </a:extLst>
          </p:cNvPr>
          <p:cNvSpPr txBox="1"/>
          <p:nvPr/>
        </p:nvSpPr>
        <p:spPr>
          <a:xfrm>
            <a:off x="7375490" y="1632247"/>
            <a:ext cx="3574805" cy="4832092"/>
          </a:xfrm>
          <a:prstGeom prst="rect">
            <a:avLst/>
          </a:prstGeom>
          <a:solidFill>
            <a:srgbClr val="E7E8E8"/>
          </a:solidFill>
        </p:spPr>
        <p:txBody>
          <a:bodyPr wrap="square">
            <a:spAutoFit/>
          </a:bodyPr>
          <a:lstStyle/>
          <a:p>
            <a:pPr marL="0" lvl="1" indent="-98425"/>
            <a:endParaRPr lang="da-DK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98425"/>
            <a:endParaRPr lang="da-DK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98425"/>
            <a:endParaRPr lang="da-DK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98425"/>
            <a:endParaRPr lang="da-DK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98425"/>
            <a:endParaRPr lang="da-DK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555625"/>
            <a:endParaRPr lang="da-DK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98425" algn="ctr"/>
            <a:r>
              <a:rPr lang="da-DK" sz="2800" b="1" dirty="0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PARTNERRETTEDE AKTIVITETER</a:t>
            </a:r>
          </a:p>
          <a:p>
            <a:pPr marL="0" lvl="1" indent="-98425" algn="ctr"/>
            <a:endParaRPr lang="da-DK" sz="2400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98425" algn="ctr"/>
            <a:endParaRPr lang="da-DK" sz="1400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98425" algn="r"/>
            <a:endParaRPr lang="da-DK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98425" algn="r"/>
            <a:endParaRPr lang="da-DK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98425" algn="r"/>
            <a:endParaRPr lang="da-DK" sz="1600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98425" algn="r"/>
            <a:endParaRPr lang="da-DK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98425" algn="r"/>
            <a:endParaRPr lang="da-DK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98425"/>
            <a:endParaRPr lang="da-DK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FFA5E3-0314-274E-5604-4554635A497D}"/>
              </a:ext>
            </a:extLst>
          </p:cNvPr>
          <p:cNvSpPr txBox="1"/>
          <p:nvPr/>
        </p:nvSpPr>
        <p:spPr>
          <a:xfrm>
            <a:off x="1241705" y="1632248"/>
            <a:ext cx="5983060" cy="4801314"/>
          </a:xfrm>
          <a:prstGeom prst="rect">
            <a:avLst/>
          </a:prstGeom>
          <a:solidFill>
            <a:srgbClr val="E7E8E8"/>
          </a:solidFill>
        </p:spPr>
        <p:txBody>
          <a:bodyPr wrap="square">
            <a:spAutoFit/>
          </a:bodyPr>
          <a:lstStyle/>
          <a:p>
            <a:pPr indent="-555625" algn="ctr"/>
            <a:r>
              <a:rPr lang="da-DK" sz="1600" b="1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PARTNER-INFOBREVENE </a:t>
            </a:r>
          </a:p>
          <a:p>
            <a:pPr indent="-555625" algn="ctr"/>
            <a:r>
              <a:rPr lang="da-DK" sz="1600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Udsendes 10 -11 gange om året</a:t>
            </a:r>
          </a:p>
          <a:p>
            <a:pPr indent="-555625" algn="ctr"/>
            <a:r>
              <a:rPr lang="da-DK" sz="1600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Vigtig info, nyheder, events og trends</a:t>
            </a:r>
          </a:p>
          <a:p>
            <a:pPr algn="ctr"/>
            <a:r>
              <a:rPr lang="da-DK" sz="1600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Har nu en åbningsrate på 47%</a:t>
            </a:r>
          </a:p>
          <a:p>
            <a:pPr algn="ctr"/>
            <a:r>
              <a:rPr lang="da-DK" sz="1600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Inputs? Helle@dkbs.dk</a:t>
            </a:r>
          </a:p>
          <a:p>
            <a:pPr indent="-555625" algn="ctr"/>
            <a:endParaRPr lang="da-DK" sz="900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555625" algn="ctr"/>
            <a:r>
              <a:rPr lang="da-DK" sz="1600" b="1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PARTNERBLOGGEN</a:t>
            </a:r>
          </a:p>
          <a:p>
            <a:pPr marL="0" lvl="1" algn="ctr"/>
            <a:r>
              <a:rPr lang="da-DK" sz="1600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Portal med alt hvad der har med vores samarbejde at gøre (undtagen bookinger)</a:t>
            </a:r>
          </a:p>
          <a:p>
            <a:pPr marL="0" lvl="1" algn="ctr"/>
            <a:r>
              <a:rPr lang="da-DK" sz="1600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Direkte adgang til partnerbloggen fra BookOn</a:t>
            </a:r>
          </a:p>
          <a:p>
            <a:pPr marL="0" lvl="1" algn="ctr"/>
            <a:r>
              <a:rPr lang="da-DK" sz="1600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Ønsker til indhold? Helle@dkbs.dk</a:t>
            </a:r>
          </a:p>
          <a:p>
            <a:pPr marL="0" lvl="1" algn="ctr"/>
            <a:r>
              <a:rPr lang="da-DK" sz="1600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Partner Forum – på forsøgsbasis</a:t>
            </a:r>
          </a:p>
          <a:p>
            <a:pPr lvl="1" indent="-555625" algn="ctr"/>
            <a:endParaRPr lang="da-DK" sz="900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555625" algn="ctr"/>
            <a:r>
              <a:rPr lang="da-DK" sz="1600" b="1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TALKS</a:t>
            </a:r>
          </a:p>
          <a:p>
            <a:pPr lvl="1" indent="-555625" algn="ctr"/>
            <a:r>
              <a:rPr lang="da-DK" sz="1600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To afholdt med stor succes</a:t>
            </a:r>
          </a:p>
          <a:p>
            <a:pPr lvl="1" indent="-555625" algn="ctr"/>
            <a:r>
              <a:rPr lang="da-DK" sz="1600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Ligger på partnerbloggen</a:t>
            </a:r>
          </a:p>
          <a:p>
            <a:pPr marL="0" lvl="1" algn="ctr"/>
            <a:r>
              <a:rPr lang="da-DK" sz="1600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 talk i kvartalet</a:t>
            </a:r>
          </a:p>
          <a:p>
            <a:pPr marL="0" lvl="1" algn="ctr"/>
            <a:endParaRPr lang="da-DK" sz="1600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/>
            <a:r>
              <a:rPr lang="da-DK" sz="1600" b="1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 TIL NYE PARTNERE / MEDARBEJDERE</a:t>
            </a:r>
          </a:p>
          <a:p>
            <a:pPr marL="0" lvl="1" algn="ctr"/>
            <a:r>
              <a:rPr lang="da-DK" sz="1600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Arbejdes fortsat på et automation system</a:t>
            </a:r>
          </a:p>
        </p:txBody>
      </p:sp>
    </p:spTree>
    <p:extLst>
      <p:ext uri="{BB962C8B-B14F-4D97-AF65-F5344CB8AC3E}">
        <p14:creationId xmlns:p14="http://schemas.microsoft.com/office/powerpoint/2010/main" val="381941382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82E9-5E3E-8809-001C-A068F5E434D8}"/>
              </a:ext>
            </a:extLst>
          </p:cNvPr>
          <p:cNvSpPr/>
          <p:nvPr/>
        </p:nvSpPr>
        <p:spPr>
          <a:xfrm>
            <a:off x="5617028" y="1610793"/>
            <a:ext cx="5060497" cy="4755149"/>
          </a:xfrm>
          <a:prstGeom prst="rect">
            <a:avLst/>
          </a:prstGeom>
          <a:solidFill>
            <a:srgbClr val="E7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56C2A79C-B57D-8962-1CC0-883C13E8976F}"/>
              </a:ext>
            </a:extLst>
          </p:cNvPr>
          <p:cNvSpPr txBox="1">
            <a:spLocks/>
          </p:cNvSpPr>
          <p:nvPr/>
        </p:nvSpPr>
        <p:spPr>
          <a:xfrm>
            <a:off x="1374742" y="596669"/>
            <a:ext cx="9302784" cy="905369"/>
          </a:xfrm>
          <a:prstGeom prst="rect">
            <a:avLst/>
          </a:prstGeom>
          <a:solidFill>
            <a:srgbClr val="E7E8E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4000" b="1" dirty="0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DANSKE KONFERENCECENTRE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809340-7461-6046-579B-65F50BD18E08}"/>
              </a:ext>
            </a:extLst>
          </p:cNvPr>
          <p:cNvSpPr txBox="1"/>
          <p:nvPr/>
        </p:nvSpPr>
        <p:spPr>
          <a:xfrm>
            <a:off x="1374742" y="1610794"/>
            <a:ext cx="5897728" cy="4755148"/>
          </a:xfrm>
          <a:prstGeom prst="rect">
            <a:avLst/>
          </a:prstGeom>
          <a:solidFill>
            <a:srgbClr val="E7E8E8"/>
          </a:solidFill>
        </p:spPr>
        <p:txBody>
          <a:bodyPr wrap="square">
            <a:spAutoFit/>
          </a:bodyPr>
          <a:lstStyle/>
          <a:p>
            <a:pPr indent="-555625" algn="r">
              <a:lnSpc>
                <a:spcPct val="150000"/>
              </a:lnSpc>
            </a:pPr>
            <a:r>
              <a:rPr lang="da-DK" sz="3200" b="1" dirty="0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HELT KORT</a:t>
            </a:r>
          </a:p>
          <a:p>
            <a:pPr marL="457200" lvl="2" indent="-98425"/>
            <a:r>
              <a:rPr lang="da-DK" sz="1700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er en forening (not-for-profit) bestående af 102 </a:t>
            </a:r>
          </a:p>
          <a:p>
            <a:pPr marL="457200" lvl="2" indent="-98425"/>
            <a:r>
              <a:rPr lang="da-DK" sz="1700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”medlemmer”</a:t>
            </a:r>
          </a:p>
          <a:p>
            <a:pPr marL="457200" lvl="2" indent="-98425"/>
            <a:endParaRPr lang="da-DK" sz="1700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indent="-98425"/>
            <a:r>
              <a:rPr lang="da-DK" sz="1700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har eksisteret i 32 år, og vi er opstået ud fra et </a:t>
            </a:r>
          </a:p>
          <a:p>
            <a:pPr marL="457200" lvl="2" indent="-98425"/>
            <a:r>
              <a:rPr lang="da-DK" sz="1700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behov for at omfordele kunder</a:t>
            </a:r>
          </a:p>
          <a:p>
            <a:pPr marL="457200" lvl="2" indent="-98425"/>
            <a:endParaRPr lang="da-DK" sz="1700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indent="-98425"/>
            <a:r>
              <a:rPr lang="da-DK" sz="1700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Henvisninger er derfor en stor del af vores DNA </a:t>
            </a:r>
          </a:p>
          <a:p>
            <a:pPr marL="457200" lvl="2" indent="-98425"/>
            <a:endParaRPr lang="da-DK" sz="1700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indent="-98425"/>
            <a:r>
              <a:rPr lang="da-DK" sz="1700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er 12 medarbejdere på kontoret i Birkerød, </a:t>
            </a:r>
          </a:p>
          <a:p>
            <a:pPr marL="457200" lvl="2" indent="-98425"/>
            <a:r>
              <a:rPr lang="da-DK" sz="1700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vi er ved at være vokset ud af</a:t>
            </a:r>
          </a:p>
          <a:p>
            <a:pPr marL="457200" lvl="2" indent="-98425"/>
            <a:endParaRPr lang="da-DK" sz="1700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indent="-98425"/>
            <a:r>
              <a:rPr lang="da-DK" sz="1700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går meget op i at have et personligt kendskab </a:t>
            </a:r>
          </a:p>
          <a:p>
            <a:pPr marL="361950" lvl="2" indent="-3175">
              <a:tabLst>
                <a:tab pos="361950" algn="l"/>
              </a:tabLst>
            </a:pPr>
            <a:r>
              <a:rPr lang="da-DK" sz="1700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 vores partneres venues, derfor kan vi også godt li’ at besøge jeres venues og møde jer. </a:t>
            </a:r>
            <a:r>
              <a:rPr lang="da-DK" sz="1700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361950" lvl="2" indent="-3175">
              <a:tabLst>
                <a:tab pos="361950" algn="l"/>
              </a:tabLst>
            </a:pPr>
            <a:endParaRPr lang="da-DK" sz="1700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group of people standing together&#10;&#10;Description automatically generated with medium confidence">
            <a:extLst>
              <a:ext uri="{FF2B5EF4-FFF2-40B4-BE49-F238E27FC236}">
                <a16:creationId xmlns:a16="http://schemas.microsoft.com/office/drawing/2014/main" id="{5B32119D-2219-8239-9A20-F40F9D05EB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2625">
            <a:off x="6711960" y="2849342"/>
            <a:ext cx="5004568" cy="29483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35568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D9D73-B591-5DD3-3950-0C6649805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9783-BA03-4441-81C2-C5B7FDB0DA7A}" type="datetime1">
              <a:rPr lang="da-DK" smtClean="0"/>
              <a:t>12-12-2023</a:t>
            </a:fld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1544CB-1CCF-DB1D-A27E-D8E1FBAA3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35C3-DB96-4BD5-9078-D908B8223F4F}" type="slidenum">
              <a:rPr lang="da-DK" smtClean="0"/>
              <a:t>7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7B7853-2284-7EEC-3AD1-23F93114476F}"/>
              </a:ext>
            </a:extLst>
          </p:cNvPr>
          <p:cNvSpPr txBox="1"/>
          <p:nvPr/>
        </p:nvSpPr>
        <p:spPr>
          <a:xfrm>
            <a:off x="1004835" y="264743"/>
            <a:ext cx="10348965" cy="1076647"/>
          </a:xfrm>
          <a:prstGeom prst="rect">
            <a:avLst/>
          </a:prstGeom>
          <a:solidFill>
            <a:srgbClr val="E7E8E8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da-DK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rgbClr val="1E22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da-DK" sz="2800" b="1" dirty="0"/>
              <a:t>VORES MISSION ER AT SKABE VÆRDI OG LØSNINGER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88685C6-E159-27AE-2951-8CE334E3C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7444" y="1979809"/>
            <a:ext cx="3679805" cy="33860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598A06-2982-13D7-6C26-22C7FCE49A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4202" y="1979809"/>
            <a:ext cx="3564060" cy="338164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92D03B7-2DB8-2CA9-8586-5C7268BA6735}"/>
              </a:ext>
            </a:extLst>
          </p:cNvPr>
          <p:cNvSpPr txBox="1"/>
          <p:nvPr/>
        </p:nvSpPr>
        <p:spPr>
          <a:xfrm>
            <a:off x="2334202" y="1486478"/>
            <a:ext cx="356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Skabe værdi for vores partnere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B0B96A-C05D-AE48-FE9E-D14C0271A2BC}"/>
              </a:ext>
            </a:extLst>
          </p:cNvPr>
          <p:cNvSpPr txBox="1"/>
          <p:nvPr/>
        </p:nvSpPr>
        <p:spPr>
          <a:xfrm>
            <a:off x="6635317" y="1502161"/>
            <a:ext cx="356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Skabe løsninger for vores kunder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DD55AA-2256-9179-E23C-F7AB763971FB}"/>
              </a:ext>
            </a:extLst>
          </p:cNvPr>
          <p:cNvSpPr txBox="1"/>
          <p:nvPr/>
        </p:nvSpPr>
        <p:spPr>
          <a:xfrm>
            <a:off x="1004835" y="5604179"/>
            <a:ext cx="10348966" cy="1037781"/>
          </a:xfrm>
          <a:prstGeom prst="rect">
            <a:avLst/>
          </a:prstGeom>
          <a:solidFill>
            <a:srgbClr val="E7E8E8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da-DK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rgbClr val="1E22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da-DK" sz="2800" b="1" dirty="0"/>
              <a:t>VORES VISION ER AT VÆRE DEN VIGTIGSTE PLATFORM PÅ KONFERENCEMARKEDET I DANMARK</a:t>
            </a: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891C40FB-820F-2C1E-4BCD-D67A4D6A604A}"/>
              </a:ext>
            </a:extLst>
          </p:cNvPr>
          <p:cNvSpPr/>
          <p:nvPr/>
        </p:nvSpPr>
        <p:spPr>
          <a:xfrm>
            <a:off x="505988" y="1776948"/>
            <a:ext cx="3150970" cy="1518559"/>
          </a:xfrm>
          <a:prstGeom prst="wedgeEllipseCallout">
            <a:avLst>
              <a:gd name="adj1" fmla="val -66924"/>
              <a:gd name="adj2" fmla="val 166738"/>
            </a:avLst>
          </a:prstGeom>
          <a:solidFill>
            <a:srgbClr val="E7E8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>
                <a:solidFill>
                  <a:srgbClr val="1E2256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Arbejdsglade</a:t>
            </a:r>
          </a:p>
        </p:txBody>
      </p:sp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53524761-FE7F-ABDF-F74E-58F2FC7AF8BC}"/>
              </a:ext>
            </a:extLst>
          </p:cNvPr>
          <p:cNvSpPr/>
          <p:nvPr/>
        </p:nvSpPr>
        <p:spPr>
          <a:xfrm>
            <a:off x="9187399" y="2109802"/>
            <a:ext cx="2441750" cy="1185705"/>
          </a:xfrm>
          <a:prstGeom prst="wedgeEllipseCallout">
            <a:avLst>
              <a:gd name="adj1" fmla="val 71760"/>
              <a:gd name="adj2" fmla="val 106568"/>
            </a:avLst>
          </a:prstGeom>
          <a:solidFill>
            <a:srgbClr val="E7E8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>
                <a:solidFill>
                  <a:srgbClr val="1E2256"/>
                </a:solidFill>
                <a:latin typeface="Arial Rounded MT Bold" panose="020F0704030504030204" pitchFamily="34" charset="0"/>
              </a:rPr>
              <a:t>Ambitiøse</a:t>
            </a:r>
            <a:endParaRPr lang="da-DK" sz="2800" b="1" dirty="0">
              <a:solidFill>
                <a:srgbClr val="1E225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A1C3C512-EFFC-FB78-BCCF-2D20363F52A2}"/>
              </a:ext>
            </a:extLst>
          </p:cNvPr>
          <p:cNvSpPr/>
          <p:nvPr/>
        </p:nvSpPr>
        <p:spPr>
          <a:xfrm>
            <a:off x="4461467" y="1855810"/>
            <a:ext cx="3354031" cy="1658129"/>
          </a:xfrm>
          <a:prstGeom prst="wedgeEllipseCallout">
            <a:avLst>
              <a:gd name="adj1" fmla="val 42953"/>
              <a:gd name="adj2" fmla="val 224364"/>
            </a:avLst>
          </a:prstGeom>
          <a:solidFill>
            <a:srgbClr val="E7E8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>
                <a:solidFill>
                  <a:srgbClr val="1E2256"/>
                </a:solidFill>
                <a:latin typeface="Arial Rounded MT Bold" panose="020F0704030504030204" pitchFamily="34" charset="0"/>
              </a:rPr>
              <a:t>Personligt professionelle</a:t>
            </a:r>
          </a:p>
        </p:txBody>
      </p:sp>
    </p:spTree>
    <p:extLst>
      <p:ext uri="{BB962C8B-B14F-4D97-AF65-F5344CB8AC3E}">
        <p14:creationId xmlns:p14="http://schemas.microsoft.com/office/powerpoint/2010/main" val="4270617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E9AF6071-745C-A044-596C-FE15AE4B8AEE}"/>
              </a:ext>
            </a:extLst>
          </p:cNvPr>
          <p:cNvSpPr txBox="1">
            <a:spLocks/>
          </p:cNvSpPr>
          <p:nvPr/>
        </p:nvSpPr>
        <p:spPr>
          <a:xfrm>
            <a:off x="1014884" y="596669"/>
            <a:ext cx="10199076" cy="905369"/>
          </a:xfrm>
          <a:prstGeom prst="rect">
            <a:avLst/>
          </a:prstGeom>
          <a:solidFill>
            <a:srgbClr val="E7E8E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</a:t>
            </a:r>
            <a:endParaRPr lang="da-DK" sz="4000" b="1" dirty="0">
              <a:solidFill>
                <a:srgbClr val="1E22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A72BF99-6092-947D-AD25-7DC915ADE0EA}"/>
              </a:ext>
            </a:extLst>
          </p:cNvPr>
          <p:cNvSpPr txBox="1">
            <a:spLocks/>
          </p:cNvSpPr>
          <p:nvPr/>
        </p:nvSpPr>
        <p:spPr>
          <a:xfrm>
            <a:off x="1024932" y="1629025"/>
            <a:ext cx="3133436" cy="4058342"/>
          </a:xfrm>
          <a:prstGeom prst="rect">
            <a:avLst/>
          </a:prstGeom>
          <a:solidFill>
            <a:srgbClr val="E7E8E8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3600" b="1" dirty="0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NYE</a:t>
            </a:r>
          </a:p>
          <a:p>
            <a:pPr algn="ctr"/>
            <a:r>
              <a:rPr lang="da-DK" sz="3600" b="1" dirty="0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INITIATIVER</a:t>
            </a:r>
          </a:p>
          <a:p>
            <a:pPr algn="ctr"/>
            <a:r>
              <a:rPr lang="da-DK" sz="3600" b="1" dirty="0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2023</a:t>
            </a:r>
            <a:endParaRPr lang="da-DK" sz="2800" b="1" dirty="0">
              <a:solidFill>
                <a:srgbClr val="1E22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D9EBAA-7938-BCB4-99DB-46C5A7DAE9A5}"/>
              </a:ext>
            </a:extLst>
          </p:cNvPr>
          <p:cNvSpPr txBox="1">
            <a:spLocks/>
          </p:cNvSpPr>
          <p:nvPr/>
        </p:nvSpPr>
        <p:spPr>
          <a:xfrm>
            <a:off x="4273747" y="1629026"/>
            <a:ext cx="6940213" cy="4058342"/>
          </a:xfrm>
          <a:prstGeom prst="rect">
            <a:avLst/>
          </a:prstGeom>
          <a:solidFill>
            <a:srgbClr val="E7E8E8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a-DK" sz="2000" dirty="0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kampagner </a:t>
            </a:r>
          </a:p>
          <a:p>
            <a:pPr>
              <a:lnSpc>
                <a:spcPct val="100000"/>
              </a:lnSpc>
            </a:pPr>
            <a:r>
              <a:rPr lang="da-DK" sz="2000" dirty="0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Content</a:t>
            </a:r>
          </a:p>
          <a:p>
            <a:pPr>
              <a:lnSpc>
                <a:spcPct val="100000"/>
              </a:lnSpc>
            </a:pPr>
            <a:r>
              <a:rPr lang="da-DK" sz="2000" dirty="0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Gamification Content</a:t>
            </a:r>
          </a:p>
          <a:p>
            <a:pPr>
              <a:lnSpc>
                <a:spcPct val="100000"/>
              </a:lnSpc>
            </a:pPr>
            <a:r>
              <a:rPr lang="da-DK" sz="2000" dirty="0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Samarbejde med Nordiske Medier</a:t>
            </a:r>
          </a:p>
          <a:p>
            <a:pPr>
              <a:lnSpc>
                <a:spcPct val="100000"/>
              </a:lnSpc>
            </a:pPr>
            <a:r>
              <a:rPr lang="da-DK" sz="2000" dirty="0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Visuelle identitet</a:t>
            </a:r>
          </a:p>
          <a:p>
            <a:pPr>
              <a:lnSpc>
                <a:spcPct val="100000"/>
              </a:lnSpc>
            </a:pPr>
            <a:r>
              <a:rPr lang="da-DK" sz="2000" dirty="0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Marketing-automation </a:t>
            </a:r>
          </a:p>
          <a:p>
            <a:pPr>
              <a:lnSpc>
                <a:spcPct val="100000"/>
              </a:lnSpc>
            </a:pPr>
            <a:r>
              <a:rPr lang="da-DK" sz="2000" dirty="0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E-mail- kampagner baseret på vores crm-system</a:t>
            </a:r>
          </a:p>
        </p:txBody>
      </p:sp>
      <p:pic>
        <p:nvPicPr>
          <p:cNvPr id="4" name="Graphic 3" descr="A flying paper airplane">
            <a:extLst>
              <a:ext uri="{FF2B5EF4-FFF2-40B4-BE49-F238E27FC236}">
                <a16:creationId xmlns:a16="http://schemas.microsoft.com/office/drawing/2014/main" id="{2A3468EE-5C4D-9F84-113B-8535BAB36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96972" y="1402341"/>
            <a:ext cx="3732367" cy="373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2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5F984308-EABF-9168-37A3-1D9E9BC99FE0}"/>
              </a:ext>
            </a:extLst>
          </p:cNvPr>
          <p:cNvSpPr txBox="1">
            <a:spLocks/>
          </p:cNvSpPr>
          <p:nvPr/>
        </p:nvSpPr>
        <p:spPr>
          <a:xfrm>
            <a:off x="1374742" y="596669"/>
            <a:ext cx="9398524" cy="905369"/>
          </a:xfrm>
          <a:prstGeom prst="rect">
            <a:avLst/>
          </a:prstGeom>
          <a:solidFill>
            <a:srgbClr val="E7E8E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4000" b="1" dirty="0">
                <a:solidFill>
                  <a:srgbClr val="1E2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HENVISNINGER i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0784B0-AC0F-2F08-34A7-C391F15368CA}"/>
              </a:ext>
            </a:extLst>
          </p:cNvPr>
          <p:cNvSpPr txBox="1"/>
          <p:nvPr/>
        </p:nvSpPr>
        <p:spPr>
          <a:xfrm>
            <a:off x="1374742" y="1610794"/>
            <a:ext cx="9409522" cy="5078313"/>
          </a:xfrm>
          <a:prstGeom prst="rect">
            <a:avLst/>
          </a:prstGeom>
          <a:solidFill>
            <a:srgbClr val="E7E8E8"/>
          </a:solidFill>
        </p:spPr>
        <p:txBody>
          <a:bodyPr wrap="square">
            <a:spAutoFit/>
          </a:bodyPr>
          <a:lstStyle/>
          <a:p>
            <a:pPr marL="358775" lvl="2"/>
            <a:endParaRPr lang="da-DK" sz="1800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2"/>
            <a:endParaRPr lang="da-DK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2"/>
            <a:r>
              <a:rPr lang="da-DK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1514 henvisninger blev det til i 2022</a:t>
            </a:r>
          </a:p>
          <a:p>
            <a:pPr marL="358775" lvl="2"/>
            <a:endParaRPr lang="da-DK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2"/>
            <a:r>
              <a:rPr lang="da-DK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henvisende partnere – ud af 94 partnere</a:t>
            </a:r>
          </a:p>
          <a:p>
            <a:pPr marL="358775" lvl="2"/>
            <a:endParaRPr lang="da-DK" sz="1800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2"/>
            <a:r>
              <a:rPr lang="da-DK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Henvisninger udgør ca. 50% af vores </a:t>
            </a:r>
          </a:p>
          <a:p>
            <a:pPr marL="358775" lvl="2"/>
            <a:r>
              <a:rPr lang="da-DK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forespørgsler og ca. 40% af vores </a:t>
            </a:r>
          </a:p>
          <a:p>
            <a:pPr marL="358775" lvl="2"/>
            <a:r>
              <a:rPr lang="da-DK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omsætning</a:t>
            </a:r>
          </a:p>
          <a:p>
            <a:pPr marL="358775" lvl="2"/>
            <a:endParaRPr lang="da-DK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2"/>
            <a:r>
              <a:rPr lang="da-DK" sz="1800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Henvisninger modregnes jeres kontingenter</a:t>
            </a:r>
          </a:p>
          <a:p>
            <a:pPr marL="358775" lvl="2"/>
            <a:endParaRPr lang="da-DK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2"/>
            <a:r>
              <a:rPr lang="da-DK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 i februar</a:t>
            </a:r>
            <a:r>
              <a:rPr lang="da-DK" sz="1800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 14 partnere fået penge tilbage</a:t>
            </a:r>
          </a:p>
          <a:p>
            <a:pPr marL="358775" lvl="2"/>
            <a:endParaRPr lang="da-DK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2"/>
            <a:r>
              <a:rPr lang="da-DK" dirty="0">
                <a:solidFill>
                  <a:srgbClr val="0C1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største check lød på 144tkr. efter 1.rate kont.</a:t>
            </a:r>
          </a:p>
          <a:p>
            <a:pPr marL="358775" lvl="2"/>
            <a:endParaRPr lang="da-DK" sz="1800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2"/>
            <a:endParaRPr lang="da-DK" sz="1800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2"/>
            <a:endParaRPr lang="da-DK" sz="1800" dirty="0">
              <a:solidFill>
                <a:srgbClr val="0C1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90FE31-8DE4-A3B5-491F-2FA4815E49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7767374"/>
              </p:ext>
            </p:extLst>
          </p:nvPr>
        </p:nvGraphicFramePr>
        <p:xfrm>
          <a:off x="6063271" y="2070494"/>
          <a:ext cx="4753987" cy="367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9DDFD1C-EBF4-1E0C-ABB7-60925C49B039}"/>
              </a:ext>
            </a:extLst>
          </p:cNvPr>
          <p:cNvSpPr txBox="1"/>
          <p:nvPr/>
        </p:nvSpPr>
        <p:spPr>
          <a:xfrm>
            <a:off x="8343901" y="4000499"/>
            <a:ext cx="1504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>
                <a:solidFill>
                  <a:srgbClr val="E7E8E8"/>
                </a:solidFill>
              </a:rPr>
              <a:t>Kr. 80.190.902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BFFBBD-DEBB-7041-4DF8-6A3B68308399}"/>
              </a:ext>
            </a:extLst>
          </p:cNvPr>
          <p:cNvSpPr txBox="1"/>
          <p:nvPr/>
        </p:nvSpPr>
        <p:spPr>
          <a:xfrm>
            <a:off x="6838951" y="3409950"/>
            <a:ext cx="1504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>
                <a:solidFill>
                  <a:srgbClr val="E7E8E8"/>
                </a:solidFill>
              </a:rPr>
              <a:t>Kr. 48.227.170</a:t>
            </a:r>
          </a:p>
        </p:txBody>
      </p:sp>
      <p:sp>
        <p:nvSpPr>
          <p:cNvPr id="9" name="Grafik 2" descr="Sparegris">
            <a:extLst>
              <a:ext uri="{FF2B5EF4-FFF2-40B4-BE49-F238E27FC236}">
                <a16:creationId xmlns:a16="http://schemas.microsoft.com/office/drawing/2014/main" id="{2A9F2ADB-EA13-4F0A-89AA-61243C9548B8}"/>
              </a:ext>
            </a:extLst>
          </p:cNvPr>
          <p:cNvSpPr/>
          <p:nvPr/>
        </p:nvSpPr>
        <p:spPr>
          <a:xfrm rot="19954059" flipH="1">
            <a:off x="-332047" y="36585"/>
            <a:ext cx="3313722" cy="2520350"/>
          </a:xfrm>
          <a:custGeom>
            <a:avLst/>
            <a:gdLst>
              <a:gd name="connsiteX0" fmla="*/ 2500605 w 2801981"/>
              <a:gd name="connsiteY0" fmla="*/ 1070500 h 2085195"/>
              <a:gd name="connsiteX1" fmla="*/ 2461508 w 2801981"/>
              <a:gd name="connsiteY1" fmla="*/ 1050951 h 2085195"/>
              <a:gd name="connsiteX2" fmla="*/ 2435443 w 2801981"/>
              <a:gd name="connsiteY2" fmla="*/ 976015 h 2085195"/>
              <a:gd name="connsiteX3" fmla="*/ 2490831 w 2801981"/>
              <a:gd name="connsiteY3" fmla="*/ 881529 h 2085195"/>
              <a:gd name="connsiteX4" fmla="*/ 2494089 w 2801981"/>
              <a:gd name="connsiteY4" fmla="*/ 878271 h 2085195"/>
              <a:gd name="connsiteX5" fmla="*/ 2565768 w 2801981"/>
              <a:gd name="connsiteY5" fmla="*/ 972757 h 2085195"/>
              <a:gd name="connsiteX6" fmla="*/ 2500605 w 2801981"/>
              <a:gd name="connsiteY6" fmla="*/ 1070500 h 2085195"/>
              <a:gd name="connsiteX7" fmla="*/ 1614397 w 2801981"/>
              <a:gd name="connsiteY7" fmla="*/ 428651 h 2085195"/>
              <a:gd name="connsiteX8" fmla="*/ 1555751 w 2801981"/>
              <a:gd name="connsiteY8" fmla="*/ 467748 h 2085195"/>
              <a:gd name="connsiteX9" fmla="*/ 1529686 w 2801981"/>
              <a:gd name="connsiteY9" fmla="*/ 461232 h 2085195"/>
              <a:gd name="connsiteX10" fmla="*/ 1203875 w 2801981"/>
              <a:gd name="connsiteY10" fmla="*/ 386295 h 2085195"/>
              <a:gd name="connsiteX11" fmla="*/ 1018162 w 2801981"/>
              <a:gd name="connsiteY11" fmla="*/ 412360 h 2085195"/>
              <a:gd name="connsiteX12" fmla="*/ 936709 w 2801981"/>
              <a:gd name="connsiteY12" fmla="*/ 366747 h 2085195"/>
              <a:gd name="connsiteX13" fmla="*/ 982323 w 2801981"/>
              <a:gd name="connsiteY13" fmla="*/ 285294 h 2085195"/>
              <a:gd name="connsiteX14" fmla="*/ 1200616 w 2801981"/>
              <a:gd name="connsiteY14" fmla="*/ 255971 h 2085195"/>
              <a:gd name="connsiteX15" fmla="*/ 1578558 w 2801981"/>
              <a:gd name="connsiteY15" fmla="*/ 340682 h 2085195"/>
              <a:gd name="connsiteX16" fmla="*/ 1614397 w 2801981"/>
              <a:gd name="connsiteY16" fmla="*/ 428651 h 2085195"/>
              <a:gd name="connsiteX17" fmla="*/ 2738448 w 2801981"/>
              <a:gd name="connsiteY17" fmla="*/ 679526 h 2085195"/>
              <a:gd name="connsiteX18" fmla="*/ 2474540 w 2801981"/>
              <a:gd name="connsiteY18" fmla="*/ 734914 h 2085195"/>
              <a:gd name="connsiteX19" fmla="*/ 2181310 w 2801981"/>
              <a:gd name="connsiteY19" fmla="*/ 754463 h 2085195"/>
              <a:gd name="connsiteX20" fmla="*/ 1197358 w 2801981"/>
              <a:gd name="connsiteY20" fmla="*/ 125646 h 2085195"/>
              <a:gd name="connsiteX21" fmla="*/ 790094 w 2801981"/>
              <a:gd name="connsiteY21" fmla="*/ 216873 h 2085195"/>
              <a:gd name="connsiteX22" fmla="*/ 389345 w 2801981"/>
              <a:gd name="connsiteY22" fmla="*/ 27902 h 2085195"/>
              <a:gd name="connsiteX23" fmla="*/ 343731 w 2801981"/>
              <a:gd name="connsiteY23" fmla="*/ 67000 h 2085195"/>
              <a:gd name="connsiteX24" fmla="*/ 474056 w 2801981"/>
              <a:gd name="connsiteY24" fmla="*/ 435167 h 2085195"/>
              <a:gd name="connsiteX25" fmla="*/ 285085 w 2801981"/>
              <a:gd name="connsiteY25" fmla="*/ 715365 h 2085195"/>
              <a:gd name="connsiteX26" fmla="*/ 239472 w 2801981"/>
              <a:gd name="connsiteY26" fmla="*/ 754463 h 2085195"/>
              <a:gd name="connsiteX27" fmla="*/ 122179 w 2801981"/>
              <a:gd name="connsiteY27" fmla="*/ 783786 h 2085195"/>
              <a:gd name="connsiteX28" fmla="*/ 24436 w 2801981"/>
              <a:gd name="connsiteY28" fmla="*/ 910852 h 2085195"/>
              <a:gd name="connsiteX29" fmla="*/ 24436 w 2801981"/>
              <a:gd name="connsiteY29" fmla="*/ 1164986 h 2085195"/>
              <a:gd name="connsiteX30" fmla="*/ 122179 w 2801981"/>
              <a:gd name="connsiteY30" fmla="*/ 1292052 h 2085195"/>
              <a:gd name="connsiteX31" fmla="*/ 242730 w 2801981"/>
              <a:gd name="connsiteY31" fmla="*/ 1321375 h 2085195"/>
              <a:gd name="connsiteX32" fmla="*/ 288343 w 2801981"/>
              <a:gd name="connsiteY32" fmla="*/ 1360473 h 2085195"/>
              <a:gd name="connsiteX33" fmla="*/ 532702 w 2801981"/>
              <a:gd name="connsiteY33" fmla="*/ 1696059 h 2085195"/>
              <a:gd name="connsiteX34" fmla="*/ 555509 w 2801981"/>
              <a:gd name="connsiteY34" fmla="*/ 1735156 h 2085195"/>
              <a:gd name="connsiteX35" fmla="*/ 604381 w 2801981"/>
              <a:gd name="connsiteY35" fmla="*/ 2031645 h 2085195"/>
              <a:gd name="connsiteX36" fmla="*/ 669543 w 2801981"/>
              <a:gd name="connsiteY36" fmla="*/ 2087033 h 2085195"/>
              <a:gd name="connsiteX37" fmla="*/ 884579 w 2801981"/>
              <a:gd name="connsiteY37" fmla="*/ 2087033 h 2085195"/>
              <a:gd name="connsiteX38" fmla="*/ 949741 w 2801981"/>
              <a:gd name="connsiteY38" fmla="*/ 2031645 h 2085195"/>
              <a:gd name="connsiteX39" fmla="*/ 966032 w 2801981"/>
              <a:gd name="connsiteY39" fmla="*/ 1927385 h 2085195"/>
              <a:gd name="connsiteX40" fmla="*/ 1200616 w 2801981"/>
              <a:gd name="connsiteY40" fmla="*/ 1956708 h 2085195"/>
              <a:gd name="connsiteX41" fmla="*/ 1464524 w 2801981"/>
              <a:gd name="connsiteY41" fmla="*/ 1920869 h 2085195"/>
              <a:gd name="connsiteX42" fmla="*/ 1484073 w 2801981"/>
              <a:gd name="connsiteY42" fmla="*/ 2031645 h 2085195"/>
              <a:gd name="connsiteX43" fmla="*/ 1549235 w 2801981"/>
              <a:gd name="connsiteY43" fmla="*/ 2087033 h 2085195"/>
              <a:gd name="connsiteX44" fmla="*/ 1764271 w 2801981"/>
              <a:gd name="connsiteY44" fmla="*/ 2087033 h 2085195"/>
              <a:gd name="connsiteX45" fmla="*/ 1829433 w 2801981"/>
              <a:gd name="connsiteY45" fmla="*/ 2031645 h 2085195"/>
              <a:gd name="connsiteX46" fmla="*/ 1878305 w 2801981"/>
              <a:gd name="connsiteY46" fmla="*/ 1735156 h 2085195"/>
              <a:gd name="connsiteX47" fmla="*/ 1901112 w 2801981"/>
              <a:gd name="connsiteY47" fmla="*/ 1696059 h 2085195"/>
              <a:gd name="connsiteX48" fmla="*/ 2239956 w 2801981"/>
              <a:gd name="connsiteY48" fmla="*/ 1037919 h 2085195"/>
              <a:gd name="connsiteX49" fmla="*/ 2220407 w 2801981"/>
              <a:gd name="connsiteY49" fmla="*/ 878271 h 2085195"/>
              <a:gd name="connsiteX50" fmla="*/ 2340958 w 2801981"/>
              <a:gd name="connsiteY50" fmla="*/ 855464 h 2085195"/>
              <a:gd name="connsiteX51" fmla="*/ 2305118 w 2801981"/>
              <a:gd name="connsiteY51" fmla="*/ 972757 h 2085195"/>
              <a:gd name="connsiteX52" fmla="*/ 2370281 w 2801981"/>
              <a:gd name="connsiteY52" fmla="*/ 1145437 h 2085195"/>
              <a:gd name="connsiteX53" fmla="*/ 2500605 w 2801981"/>
              <a:gd name="connsiteY53" fmla="*/ 1204083 h 2085195"/>
              <a:gd name="connsiteX54" fmla="*/ 2696093 w 2801981"/>
              <a:gd name="connsiteY54" fmla="*/ 976015 h 2085195"/>
              <a:gd name="connsiteX55" fmla="*/ 2627672 w 2801981"/>
              <a:gd name="connsiteY55" fmla="*/ 816367 h 2085195"/>
              <a:gd name="connsiteX56" fmla="*/ 2718899 w 2801981"/>
              <a:gd name="connsiteY56" fmla="*/ 809851 h 2085195"/>
              <a:gd name="connsiteX57" fmla="*/ 2793836 w 2801981"/>
              <a:gd name="connsiteY57" fmla="*/ 754463 h 2085195"/>
              <a:gd name="connsiteX58" fmla="*/ 2738448 w 2801981"/>
              <a:gd name="connsiteY58" fmla="*/ 679526 h 208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801981" h="2085195">
                <a:moveTo>
                  <a:pt x="2500605" y="1070500"/>
                </a:moveTo>
                <a:cubicBezTo>
                  <a:pt x="2484315" y="1070500"/>
                  <a:pt x="2471282" y="1060726"/>
                  <a:pt x="2461508" y="1050951"/>
                </a:cubicBezTo>
                <a:cubicBezTo>
                  <a:pt x="2445218" y="1034661"/>
                  <a:pt x="2435443" y="1005338"/>
                  <a:pt x="2435443" y="976015"/>
                </a:cubicBezTo>
                <a:cubicBezTo>
                  <a:pt x="2435443" y="933659"/>
                  <a:pt x="2464766" y="901078"/>
                  <a:pt x="2490831" y="881529"/>
                </a:cubicBezTo>
                <a:lnTo>
                  <a:pt x="2494089" y="878271"/>
                </a:lnTo>
                <a:cubicBezTo>
                  <a:pt x="2555993" y="910852"/>
                  <a:pt x="2565768" y="943433"/>
                  <a:pt x="2565768" y="972757"/>
                </a:cubicBezTo>
                <a:cubicBezTo>
                  <a:pt x="2565768" y="1024886"/>
                  <a:pt x="2536445" y="1070500"/>
                  <a:pt x="2500605" y="1070500"/>
                </a:cubicBezTo>
                <a:close/>
                <a:moveTo>
                  <a:pt x="1614397" y="428651"/>
                </a:moveTo>
                <a:cubicBezTo>
                  <a:pt x="1604623" y="451458"/>
                  <a:pt x="1578558" y="467748"/>
                  <a:pt x="1555751" y="467748"/>
                </a:cubicBezTo>
                <a:cubicBezTo>
                  <a:pt x="1545977" y="467748"/>
                  <a:pt x="1536203" y="464490"/>
                  <a:pt x="1529686" y="461232"/>
                </a:cubicBezTo>
                <a:cubicBezTo>
                  <a:pt x="1425427" y="412360"/>
                  <a:pt x="1311392" y="386295"/>
                  <a:pt x="1203875" y="386295"/>
                </a:cubicBezTo>
                <a:cubicBezTo>
                  <a:pt x="1141970" y="386295"/>
                  <a:pt x="1080066" y="396070"/>
                  <a:pt x="1018162" y="412360"/>
                </a:cubicBezTo>
                <a:cubicBezTo>
                  <a:pt x="982323" y="422135"/>
                  <a:pt x="946483" y="402586"/>
                  <a:pt x="936709" y="366747"/>
                </a:cubicBezTo>
                <a:cubicBezTo>
                  <a:pt x="926935" y="330907"/>
                  <a:pt x="946483" y="295068"/>
                  <a:pt x="982323" y="285294"/>
                </a:cubicBezTo>
                <a:cubicBezTo>
                  <a:pt x="1054001" y="265745"/>
                  <a:pt x="1128938" y="255971"/>
                  <a:pt x="1200616" y="255971"/>
                </a:cubicBezTo>
                <a:cubicBezTo>
                  <a:pt x="1324425" y="255971"/>
                  <a:pt x="1458008" y="285294"/>
                  <a:pt x="1578558" y="340682"/>
                </a:cubicBezTo>
                <a:cubicBezTo>
                  <a:pt x="1614397" y="356972"/>
                  <a:pt x="1630688" y="396070"/>
                  <a:pt x="1614397" y="428651"/>
                </a:cubicBezTo>
                <a:close/>
                <a:moveTo>
                  <a:pt x="2738448" y="679526"/>
                </a:moveTo>
                <a:cubicBezTo>
                  <a:pt x="2656995" y="666493"/>
                  <a:pt x="2555993" y="689300"/>
                  <a:pt x="2474540" y="734914"/>
                </a:cubicBezTo>
                <a:cubicBezTo>
                  <a:pt x="2399604" y="718623"/>
                  <a:pt x="2285570" y="718623"/>
                  <a:pt x="2181310" y="754463"/>
                </a:cubicBezTo>
                <a:cubicBezTo>
                  <a:pt x="2028178" y="389553"/>
                  <a:pt x="1601365" y="125646"/>
                  <a:pt x="1197358" y="125646"/>
                </a:cubicBezTo>
                <a:cubicBezTo>
                  <a:pt x="1057259" y="125646"/>
                  <a:pt x="917160" y="158227"/>
                  <a:pt x="790094" y="216873"/>
                </a:cubicBezTo>
                <a:lnTo>
                  <a:pt x="389345" y="27902"/>
                </a:lnTo>
                <a:cubicBezTo>
                  <a:pt x="363280" y="14870"/>
                  <a:pt x="333957" y="40935"/>
                  <a:pt x="343731" y="67000"/>
                </a:cubicBezTo>
                <a:lnTo>
                  <a:pt x="474056" y="435167"/>
                </a:lnTo>
                <a:cubicBezTo>
                  <a:pt x="395861" y="516620"/>
                  <a:pt x="330699" y="611105"/>
                  <a:pt x="285085" y="715365"/>
                </a:cubicBezTo>
                <a:cubicBezTo>
                  <a:pt x="278569" y="734914"/>
                  <a:pt x="262279" y="747946"/>
                  <a:pt x="239472" y="754463"/>
                </a:cubicBezTo>
                <a:lnTo>
                  <a:pt x="122179" y="783786"/>
                </a:lnTo>
                <a:cubicBezTo>
                  <a:pt x="63533" y="796818"/>
                  <a:pt x="24436" y="848948"/>
                  <a:pt x="24436" y="910852"/>
                </a:cubicBezTo>
                <a:lnTo>
                  <a:pt x="24436" y="1164986"/>
                </a:lnTo>
                <a:cubicBezTo>
                  <a:pt x="24436" y="1223632"/>
                  <a:pt x="63533" y="1275761"/>
                  <a:pt x="122179" y="1292052"/>
                </a:cubicBezTo>
                <a:lnTo>
                  <a:pt x="242730" y="1321375"/>
                </a:lnTo>
                <a:cubicBezTo>
                  <a:pt x="262279" y="1327891"/>
                  <a:pt x="278569" y="1340924"/>
                  <a:pt x="288343" y="1360473"/>
                </a:cubicBezTo>
                <a:cubicBezTo>
                  <a:pt x="343731" y="1487539"/>
                  <a:pt x="428442" y="1601573"/>
                  <a:pt x="532702" y="1696059"/>
                </a:cubicBezTo>
                <a:cubicBezTo>
                  <a:pt x="542477" y="1705833"/>
                  <a:pt x="552251" y="1718866"/>
                  <a:pt x="555509" y="1735156"/>
                </a:cubicBezTo>
                <a:lnTo>
                  <a:pt x="604381" y="2031645"/>
                </a:lnTo>
                <a:cubicBezTo>
                  <a:pt x="610897" y="2064226"/>
                  <a:pt x="636962" y="2087033"/>
                  <a:pt x="669543" y="2087033"/>
                </a:cubicBezTo>
                <a:lnTo>
                  <a:pt x="884579" y="2087033"/>
                </a:lnTo>
                <a:cubicBezTo>
                  <a:pt x="917160" y="2087033"/>
                  <a:pt x="943225" y="2064226"/>
                  <a:pt x="949741" y="2031645"/>
                </a:cubicBezTo>
                <a:lnTo>
                  <a:pt x="966032" y="1927385"/>
                </a:lnTo>
                <a:cubicBezTo>
                  <a:pt x="1040969" y="1946934"/>
                  <a:pt x="1119163" y="1956708"/>
                  <a:pt x="1200616" y="1956708"/>
                </a:cubicBezTo>
                <a:cubicBezTo>
                  <a:pt x="1288586" y="1956708"/>
                  <a:pt x="1379813" y="1943676"/>
                  <a:pt x="1464524" y="1920869"/>
                </a:cubicBezTo>
                <a:lnTo>
                  <a:pt x="1484073" y="2031645"/>
                </a:lnTo>
                <a:cubicBezTo>
                  <a:pt x="1490589" y="2064226"/>
                  <a:pt x="1516654" y="2087033"/>
                  <a:pt x="1549235" y="2087033"/>
                </a:cubicBezTo>
                <a:lnTo>
                  <a:pt x="1764271" y="2087033"/>
                </a:lnTo>
                <a:cubicBezTo>
                  <a:pt x="1796852" y="2087033"/>
                  <a:pt x="1822917" y="2064226"/>
                  <a:pt x="1829433" y="2031645"/>
                </a:cubicBezTo>
                <a:lnTo>
                  <a:pt x="1878305" y="1735156"/>
                </a:lnTo>
                <a:cubicBezTo>
                  <a:pt x="1881563" y="1718866"/>
                  <a:pt x="1888079" y="1705833"/>
                  <a:pt x="1901112" y="1696059"/>
                </a:cubicBezTo>
                <a:cubicBezTo>
                  <a:pt x="2099857" y="1523378"/>
                  <a:pt x="2239956" y="1295310"/>
                  <a:pt x="2239956" y="1037919"/>
                </a:cubicBezTo>
                <a:cubicBezTo>
                  <a:pt x="2239956" y="982531"/>
                  <a:pt x="2233440" y="930401"/>
                  <a:pt x="2220407" y="878271"/>
                </a:cubicBezTo>
                <a:cubicBezTo>
                  <a:pt x="2259505" y="865239"/>
                  <a:pt x="2301860" y="855464"/>
                  <a:pt x="2340958" y="855464"/>
                </a:cubicBezTo>
                <a:cubicBezTo>
                  <a:pt x="2318151" y="891304"/>
                  <a:pt x="2305118" y="930401"/>
                  <a:pt x="2305118" y="972757"/>
                </a:cubicBezTo>
                <a:cubicBezTo>
                  <a:pt x="2301860" y="1037919"/>
                  <a:pt x="2327925" y="1099823"/>
                  <a:pt x="2370281" y="1145437"/>
                </a:cubicBezTo>
                <a:cubicBezTo>
                  <a:pt x="2406120" y="1181276"/>
                  <a:pt x="2451734" y="1204083"/>
                  <a:pt x="2500605" y="1204083"/>
                </a:cubicBezTo>
                <a:cubicBezTo>
                  <a:pt x="2608123" y="1204083"/>
                  <a:pt x="2696093" y="1103081"/>
                  <a:pt x="2696093" y="976015"/>
                </a:cubicBezTo>
                <a:cubicBezTo>
                  <a:pt x="2696093" y="914110"/>
                  <a:pt x="2673286" y="858722"/>
                  <a:pt x="2627672" y="816367"/>
                </a:cubicBezTo>
                <a:cubicBezTo>
                  <a:pt x="2660253" y="809851"/>
                  <a:pt x="2689576" y="806593"/>
                  <a:pt x="2718899" y="809851"/>
                </a:cubicBezTo>
                <a:cubicBezTo>
                  <a:pt x="2754739" y="816367"/>
                  <a:pt x="2787320" y="790302"/>
                  <a:pt x="2793836" y="754463"/>
                </a:cubicBezTo>
                <a:cubicBezTo>
                  <a:pt x="2797094" y="718623"/>
                  <a:pt x="2774287" y="686042"/>
                  <a:pt x="2738448" y="679526"/>
                </a:cubicBezTo>
                <a:close/>
              </a:path>
            </a:pathLst>
          </a:custGeom>
          <a:solidFill>
            <a:srgbClr val="EB61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da-DK" dirty="0"/>
              <a:t>          	</a:t>
            </a:r>
            <a:endParaRPr lang="da-DK" sz="3400" dirty="0">
              <a:latin typeface="Barlow" panose="00000500000000000000" pitchFamily="2" charset="0"/>
            </a:endParaRPr>
          </a:p>
        </p:txBody>
      </p:sp>
      <p:sp>
        <p:nvSpPr>
          <p:cNvPr id="10" name="Tekstfelt 2">
            <a:extLst>
              <a:ext uri="{FF2B5EF4-FFF2-40B4-BE49-F238E27FC236}">
                <a16:creationId xmlns:a16="http://schemas.microsoft.com/office/drawing/2014/main" id="{84D15EC3-D2FF-E56A-49C2-F5C808D6BDE2}"/>
              </a:ext>
            </a:extLst>
          </p:cNvPr>
          <p:cNvSpPr txBox="1"/>
          <p:nvPr/>
        </p:nvSpPr>
        <p:spPr>
          <a:xfrm>
            <a:off x="626532" y="964463"/>
            <a:ext cx="1903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1E2256"/>
                </a:solidFill>
                <a:latin typeface="Barlow" panose="00000500000000000000" pitchFamily="2" charset="0"/>
              </a:rPr>
              <a:t>KICK BACK ‘22</a:t>
            </a:r>
          </a:p>
          <a:p>
            <a:pPr algn="ctr"/>
            <a:r>
              <a:rPr lang="da-DK" b="1" dirty="0">
                <a:solidFill>
                  <a:srgbClr val="1E2256"/>
                </a:solidFill>
                <a:latin typeface="Barlow" panose="00000500000000000000" pitchFamily="2" charset="0"/>
              </a:rPr>
              <a:t>Kr. 1.620.170</a:t>
            </a:r>
          </a:p>
        </p:txBody>
      </p:sp>
    </p:spTree>
    <p:extLst>
      <p:ext uri="{BB962C8B-B14F-4D97-AF65-F5344CB8AC3E}">
        <p14:creationId xmlns:p14="http://schemas.microsoft.com/office/powerpoint/2010/main" val="1217560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Smokey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DB49FE73588A446834425C662A2D8AC" ma:contentTypeVersion="18" ma:contentTypeDescription="Opret et nyt dokument." ma:contentTypeScope="" ma:versionID="47c6156f5d37647182051e6f8af330aa">
  <xsd:schema xmlns:xsd="http://www.w3.org/2001/XMLSchema" xmlns:xs="http://www.w3.org/2001/XMLSchema" xmlns:p="http://schemas.microsoft.com/office/2006/metadata/properties" xmlns:ns2="026d3c8c-d219-4274-b591-2a8481dbd4d0" xmlns:ns3="1538f2cc-5d08-4ab1-aba2-cc089e6d527f" targetNamespace="http://schemas.microsoft.com/office/2006/metadata/properties" ma:root="true" ma:fieldsID="320a2c430faea58814f4d5ecf2d4a536" ns2:_="" ns3:_="">
    <xsd:import namespace="026d3c8c-d219-4274-b591-2a8481dbd4d0"/>
    <xsd:import namespace="1538f2cc-5d08-4ab1-aba2-cc089e6d52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6d3c8c-d219-4274-b591-2a8481dbd4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ledmærker" ma:readOnly="false" ma:fieldId="{5cf76f15-5ced-4ddc-b409-7134ff3c332f}" ma:taxonomyMulti="true" ma:sspId="5852bafd-6bd3-47c1-9287-a69d839b17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38f2cc-5d08-4ab1-aba2-cc089e6d527f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c289266-5565-4a95-a7ff-99c3a839e7fe}" ma:internalName="TaxCatchAll" ma:showField="CatchAllData" ma:web="1538f2cc-5d08-4ab1-aba2-cc089e6d52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26d3c8c-d219-4274-b591-2a8481dbd4d0">
      <Terms xmlns="http://schemas.microsoft.com/office/infopath/2007/PartnerControls"/>
    </lcf76f155ced4ddcb4097134ff3c332f>
    <TaxCatchAll xmlns="1538f2cc-5d08-4ab1-aba2-cc089e6d527f" xsi:nil="true"/>
  </documentManagement>
</p:properties>
</file>

<file path=customXml/itemProps1.xml><?xml version="1.0" encoding="utf-8"?>
<ds:datastoreItem xmlns:ds="http://schemas.openxmlformats.org/officeDocument/2006/customXml" ds:itemID="{7446CB32-F99B-4F0E-97FD-2F220FBD60E5}"/>
</file>

<file path=customXml/itemProps2.xml><?xml version="1.0" encoding="utf-8"?>
<ds:datastoreItem xmlns:ds="http://schemas.openxmlformats.org/officeDocument/2006/customXml" ds:itemID="{FA2982E1-3174-42BD-9989-2E7A618370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F814DF-5BA5-4A51-BF9A-518CBD468DAB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026d3c8c-d219-4274-b591-2a8481dbd4d0"/>
    <ds:schemaRef ds:uri="http://purl.org/dc/terms/"/>
    <ds:schemaRef ds:uri="http://schemas.openxmlformats.org/package/2006/metadata/core-properties"/>
    <ds:schemaRef ds:uri="1538f2cc-5d08-4ab1-aba2-cc089e6d527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2327</TotalTime>
  <Words>1451</Words>
  <Application>Microsoft Office PowerPoint</Application>
  <PresentationFormat>Widescreen</PresentationFormat>
  <Paragraphs>393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Office Theme</vt:lpstr>
      <vt:lpstr>Fjelsted SkovHotel &amp; Konference</vt:lpstr>
      <vt:lpstr>PowerPoint Presentation</vt:lpstr>
      <vt:lpstr>HEY PARTNER, LET’S TALK!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SA●BO VEST 23-24.01 SA●BO ØST 30-31.01</dc:title>
  <dc:creator>Helle Egholm Lorentzen</dc:creator>
  <cp:lastModifiedBy>Helle Egholm Lorentzen</cp:lastModifiedBy>
  <cp:revision>4</cp:revision>
  <cp:lastPrinted>2022-03-11T08:28:46Z</cp:lastPrinted>
  <dcterms:created xsi:type="dcterms:W3CDTF">2021-12-16T10:18:37Z</dcterms:created>
  <dcterms:modified xsi:type="dcterms:W3CDTF">2023-12-12T11:50:15Z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0x0101009DB49FE73588A446834425C662A2D8AC</vt:lpwstr>
  </property>
  <property fmtid="{D5CDD505-2E9C-101B-9397-08002B2CF9AE}" pid="3" name="MediaServiceImageTags">
    <vt:lpwstr/>
  </property>
</Properties>
</file>