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Montserrat" panose="00000500000000000000" pitchFamily="2" charset="0"/>
      <p:regular r:id="rId17"/>
    </p:embeddedFont>
    <p:embeddedFont>
      <p:font typeface="Montserrat Medium" panose="00000600000000000000" pitchFamily="2" charset="0"/>
      <p:regular r:id="rId18"/>
    </p:embeddedFont>
    <p:embeddedFont>
      <p:font typeface="RoxboroughCF Bold" panose="020B0604020202020204" charset="0"/>
      <p:regular r:id="rId19"/>
    </p:embeddedFont>
    <p:embeddedFont>
      <p:font typeface="RoxboroughCF Heavy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989" y="2596333"/>
            <a:ext cx="19274931" cy="5196796"/>
            <a:chOff x="0" y="0"/>
            <a:chExt cx="5076525" cy="1368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6525" cy="1368703"/>
            </a:xfrm>
            <a:custGeom>
              <a:avLst/>
              <a:gdLst/>
              <a:ahLst/>
              <a:cxnLst/>
              <a:rect l="l" t="t" r="r" b="b"/>
              <a:pathLst>
                <a:path w="5076525" h="1368703">
                  <a:moveTo>
                    <a:pt x="0" y="0"/>
                  </a:moveTo>
                  <a:lnTo>
                    <a:pt x="5076525" y="0"/>
                  </a:lnTo>
                  <a:lnTo>
                    <a:pt x="5076525" y="1368703"/>
                  </a:lnTo>
                  <a:lnTo>
                    <a:pt x="0" y="1368703"/>
                  </a:lnTo>
                  <a:close/>
                </a:path>
              </a:pathLst>
            </a:custGeom>
            <a:solidFill>
              <a:srgbClr val="0C193B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76525" cy="140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12881" y="2817266"/>
            <a:ext cx="10430947" cy="24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56"/>
              </a:lnSpc>
            </a:pPr>
            <a:r>
              <a:rPr lang="en-US" sz="14182">
                <a:solidFill>
                  <a:srgbClr val="F8F7F4"/>
                </a:solidFill>
                <a:latin typeface="RoxboroughCF Heavy"/>
              </a:rPr>
              <a:t>velkommen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94728" y="5455490"/>
            <a:ext cx="6562381" cy="79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8"/>
              </a:lnSpc>
            </a:pPr>
            <a:r>
              <a:rPr lang="en-US" sz="2270">
                <a:solidFill>
                  <a:srgbClr val="F8F7F4"/>
                </a:solidFill>
                <a:latin typeface="Montserrat"/>
              </a:rPr>
              <a:t>til årets hyggeligste netværksevent for salg-, marketing- og bookingmedarbejdere</a:t>
            </a:r>
          </a:p>
        </p:txBody>
      </p:sp>
      <p:sp>
        <p:nvSpPr>
          <p:cNvPr id="7" name="Freeform 7"/>
          <p:cNvSpPr/>
          <p:nvPr/>
        </p:nvSpPr>
        <p:spPr>
          <a:xfrm>
            <a:off x="13047421" y="1424402"/>
            <a:ext cx="4211879" cy="7438197"/>
          </a:xfrm>
          <a:custGeom>
            <a:avLst/>
            <a:gdLst/>
            <a:ahLst/>
            <a:cxnLst/>
            <a:rect l="l" t="t" r="r" b="b"/>
            <a:pathLst>
              <a:path w="4211879" h="7438197">
                <a:moveTo>
                  <a:pt x="0" y="0"/>
                </a:moveTo>
                <a:lnTo>
                  <a:pt x="4211879" y="0"/>
                </a:lnTo>
                <a:lnTo>
                  <a:pt x="4211879" y="7438196"/>
                </a:lnTo>
                <a:lnTo>
                  <a:pt x="0" y="7438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2294728" y="6274127"/>
            <a:ext cx="10659272" cy="1109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 dirty="0">
                <a:solidFill>
                  <a:srgbClr val="FCB74C"/>
                </a:solidFill>
                <a:latin typeface="RoxboroughCF Bold"/>
              </a:rPr>
              <a:t>powerful connections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64604" y="1251382"/>
            <a:ext cx="4221131" cy="422113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193B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64604" y="4814488"/>
            <a:ext cx="4221131" cy="42211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859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1251382"/>
            <a:ext cx="4221131" cy="422113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2256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4814488"/>
            <a:ext cx="4221131" cy="42211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8E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98033" y="2598184"/>
            <a:ext cx="3066571" cy="114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white papers på linkedin</a:t>
            </a:r>
          </a:p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konferenceguiden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43065" y="6543124"/>
            <a:ext cx="2976506" cy="76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ny visuel identitet </a:t>
            </a:r>
          </a:p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website m.m.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27171" y="2787518"/>
            <a:ext cx="3095996" cy="76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in-house</a:t>
            </a:r>
          </a:p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seo / sem ekspert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38126" y="6353789"/>
            <a:ext cx="2874087" cy="114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CB74C"/>
                </a:solidFill>
                <a:latin typeface="RoxboroughCF Bold"/>
              </a:rPr>
              <a:t>tilbyde marketing-pakker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8752" y="1118032"/>
            <a:ext cx="6846332" cy="1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>
                <a:solidFill>
                  <a:srgbClr val="1E2256"/>
                </a:solidFill>
                <a:latin typeface="RoxboroughCF Bold"/>
              </a:rPr>
              <a:t>marketing 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8752" y="2929227"/>
            <a:ext cx="7609448" cy="591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vi fortsætter kampagner der giver leads</a:t>
            </a:r>
          </a:p>
          <a:p>
            <a:pPr>
              <a:lnSpc>
                <a:spcPts val="3927"/>
              </a:lnSpc>
            </a:pPr>
            <a:endParaRPr lang="en-US" sz="2805">
              <a:solidFill>
                <a:srgbClr val="0C193B"/>
              </a:solidFill>
              <a:latin typeface="Montserrat"/>
            </a:endParaRPr>
          </a:p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vi opruster vores seo/sem indsats - vi skal være en stærk digital virksomhed og have kompetencerne in-house</a:t>
            </a:r>
          </a:p>
          <a:p>
            <a:pPr>
              <a:lnSpc>
                <a:spcPts val="3927"/>
              </a:lnSpc>
            </a:pPr>
            <a:endParaRPr lang="en-US" sz="2805">
              <a:solidFill>
                <a:srgbClr val="0C193B"/>
              </a:solidFill>
              <a:latin typeface="Montserrat"/>
            </a:endParaRPr>
          </a:p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vi kommer til at tilbyde marketing-pakker til partnere uden egen mf-afdeling i løbet af q3 og q4</a:t>
            </a:r>
          </a:p>
          <a:p>
            <a:pPr>
              <a:lnSpc>
                <a:spcPts val="3927"/>
              </a:lnSpc>
            </a:pPr>
            <a:endParaRPr lang="en-US" sz="2805">
              <a:solidFill>
                <a:srgbClr val="0C193B"/>
              </a:solidFill>
              <a:latin typeface="Montserrat"/>
            </a:endParaRPr>
          </a:p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vi går igang med processen om at skabe ny v.i. for danske konferencecentre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86720" y="661153"/>
            <a:ext cx="18188845" cy="8983744"/>
            <a:chOff x="0" y="0"/>
            <a:chExt cx="4790478" cy="2366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90478" cy="2366089"/>
            </a:xfrm>
            <a:custGeom>
              <a:avLst/>
              <a:gdLst/>
              <a:ahLst/>
              <a:cxnLst/>
              <a:rect l="l" t="t" r="r" b="b"/>
              <a:pathLst>
                <a:path w="4790478" h="2366089">
                  <a:moveTo>
                    <a:pt x="21708" y="0"/>
                  </a:moveTo>
                  <a:lnTo>
                    <a:pt x="4768770" y="0"/>
                  </a:lnTo>
                  <a:cubicBezTo>
                    <a:pt x="4780759" y="0"/>
                    <a:pt x="4790478" y="9719"/>
                    <a:pt x="4790478" y="21708"/>
                  </a:cubicBezTo>
                  <a:lnTo>
                    <a:pt x="4790478" y="2344381"/>
                  </a:lnTo>
                  <a:cubicBezTo>
                    <a:pt x="4790478" y="2350139"/>
                    <a:pt x="4788191" y="2355660"/>
                    <a:pt x="4784120" y="2359731"/>
                  </a:cubicBezTo>
                  <a:cubicBezTo>
                    <a:pt x="4780049" y="2363802"/>
                    <a:pt x="4774527" y="2366089"/>
                    <a:pt x="4768770" y="2366089"/>
                  </a:cubicBezTo>
                  <a:lnTo>
                    <a:pt x="21708" y="2366089"/>
                  </a:lnTo>
                  <a:cubicBezTo>
                    <a:pt x="9719" y="2366089"/>
                    <a:pt x="0" y="2356370"/>
                    <a:pt x="0" y="2344381"/>
                  </a:cubicBezTo>
                  <a:lnTo>
                    <a:pt x="0" y="21708"/>
                  </a:lnTo>
                  <a:cubicBezTo>
                    <a:pt x="0" y="9719"/>
                    <a:pt x="9719" y="0"/>
                    <a:pt x="21708" y="0"/>
                  </a:cubicBezTo>
                  <a:close/>
                </a:path>
              </a:pathLst>
            </a:custGeom>
            <a:solidFill>
              <a:srgbClr val="FCB74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90478" cy="2404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2930" y="2606595"/>
            <a:ext cx="620111" cy="535621"/>
          </a:xfrm>
          <a:custGeom>
            <a:avLst/>
            <a:gdLst/>
            <a:ahLst/>
            <a:cxnLst/>
            <a:rect l="l" t="t" r="r" b="b"/>
            <a:pathLst>
              <a:path w="620111" h="535621">
                <a:moveTo>
                  <a:pt x="0" y="0"/>
                </a:moveTo>
                <a:lnTo>
                  <a:pt x="620111" y="0"/>
                </a:lnTo>
                <a:lnTo>
                  <a:pt x="620111" y="535621"/>
                </a:lnTo>
                <a:lnTo>
                  <a:pt x="0" y="535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6657446" y="6377913"/>
            <a:ext cx="526917" cy="535621"/>
          </a:xfrm>
          <a:custGeom>
            <a:avLst/>
            <a:gdLst/>
            <a:ahLst/>
            <a:cxnLst/>
            <a:rect l="l" t="t" r="r" b="b"/>
            <a:pathLst>
              <a:path w="526917" h="535621">
                <a:moveTo>
                  <a:pt x="0" y="0"/>
                </a:moveTo>
                <a:lnTo>
                  <a:pt x="526917" y="0"/>
                </a:lnTo>
                <a:lnTo>
                  <a:pt x="526917" y="535620"/>
                </a:lnTo>
                <a:lnTo>
                  <a:pt x="0" y="535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Freeform 7"/>
          <p:cNvSpPr/>
          <p:nvPr/>
        </p:nvSpPr>
        <p:spPr>
          <a:xfrm>
            <a:off x="1627420" y="6377913"/>
            <a:ext cx="535621" cy="535621"/>
          </a:xfrm>
          <a:custGeom>
            <a:avLst/>
            <a:gdLst/>
            <a:ahLst/>
            <a:cxnLst/>
            <a:rect l="l" t="t" r="r" b="b"/>
            <a:pathLst>
              <a:path w="535621" h="535621">
                <a:moveTo>
                  <a:pt x="0" y="0"/>
                </a:moveTo>
                <a:lnTo>
                  <a:pt x="535621" y="0"/>
                </a:lnTo>
                <a:lnTo>
                  <a:pt x="535621" y="535620"/>
                </a:lnTo>
                <a:lnTo>
                  <a:pt x="0" y="5356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Freeform 8"/>
          <p:cNvSpPr/>
          <p:nvPr/>
        </p:nvSpPr>
        <p:spPr>
          <a:xfrm>
            <a:off x="11927358" y="2606595"/>
            <a:ext cx="534282" cy="535621"/>
          </a:xfrm>
          <a:custGeom>
            <a:avLst/>
            <a:gdLst/>
            <a:ahLst/>
            <a:cxnLst/>
            <a:rect l="l" t="t" r="r" b="b"/>
            <a:pathLst>
              <a:path w="534282" h="535621">
                <a:moveTo>
                  <a:pt x="0" y="0"/>
                </a:moveTo>
                <a:lnTo>
                  <a:pt x="534282" y="0"/>
                </a:lnTo>
                <a:lnTo>
                  <a:pt x="534282" y="535621"/>
                </a:lnTo>
                <a:lnTo>
                  <a:pt x="0" y="5356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Freeform 9"/>
          <p:cNvSpPr/>
          <p:nvPr/>
        </p:nvSpPr>
        <p:spPr>
          <a:xfrm>
            <a:off x="6657446" y="2565135"/>
            <a:ext cx="632779" cy="618542"/>
          </a:xfrm>
          <a:custGeom>
            <a:avLst/>
            <a:gdLst/>
            <a:ahLst/>
            <a:cxnLst/>
            <a:rect l="l" t="t" r="r" b="b"/>
            <a:pathLst>
              <a:path w="632779" h="618542">
                <a:moveTo>
                  <a:pt x="0" y="0"/>
                </a:moveTo>
                <a:lnTo>
                  <a:pt x="632779" y="0"/>
                </a:lnTo>
                <a:lnTo>
                  <a:pt x="632779" y="618541"/>
                </a:lnTo>
                <a:lnTo>
                  <a:pt x="0" y="6185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10"/>
          <p:cNvSpPr/>
          <p:nvPr/>
        </p:nvSpPr>
        <p:spPr>
          <a:xfrm>
            <a:off x="15294094" y="247173"/>
            <a:ext cx="1965206" cy="3470562"/>
          </a:xfrm>
          <a:custGeom>
            <a:avLst/>
            <a:gdLst/>
            <a:ahLst/>
            <a:cxnLst/>
            <a:rect l="l" t="t" r="r" b="b"/>
            <a:pathLst>
              <a:path w="1965206" h="3470562">
                <a:moveTo>
                  <a:pt x="0" y="0"/>
                </a:moveTo>
                <a:lnTo>
                  <a:pt x="1965206" y="0"/>
                </a:lnTo>
                <a:lnTo>
                  <a:pt x="1965206" y="3470562"/>
                </a:lnTo>
                <a:lnTo>
                  <a:pt x="0" y="3470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>
          <a:xfrm>
            <a:off x="11957910" y="6377913"/>
            <a:ext cx="558271" cy="535621"/>
          </a:xfrm>
          <a:custGeom>
            <a:avLst/>
            <a:gdLst/>
            <a:ahLst/>
            <a:cxnLst/>
            <a:rect l="l" t="t" r="r" b="b"/>
            <a:pathLst>
              <a:path w="558271" h="535621">
                <a:moveTo>
                  <a:pt x="0" y="0"/>
                </a:moveTo>
                <a:lnTo>
                  <a:pt x="558271" y="0"/>
                </a:lnTo>
                <a:lnTo>
                  <a:pt x="558271" y="535620"/>
                </a:lnTo>
                <a:lnTo>
                  <a:pt x="0" y="535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/>
          <p:cNvSpPr txBox="1"/>
          <p:nvPr/>
        </p:nvSpPr>
        <p:spPr>
          <a:xfrm>
            <a:off x="1542930" y="895350"/>
            <a:ext cx="4698802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>
                <a:solidFill>
                  <a:srgbClr val="FFFFFF"/>
                </a:solidFill>
                <a:latin typeface="RoxboroughCF Heavy"/>
              </a:rPr>
              <a:t>nyt nyt nyt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2930" y="3456541"/>
            <a:ext cx="2919412" cy="46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 Medium"/>
              </a:rPr>
              <a:t>nye samarbejder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57446" y="7227858"/>
            <a:ext cx="4797743" cy="46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 Medium"/>
              </a:rPr>
              <a:t>nye ting på partnerbloggen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27358" y="3456541"/>
            <a:ext cx="2771180" cy="46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 Medium"/>
              </a:rPr>
              <a:t>nye ansættelser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7420" y="7186398"/>
            <a:ext cx="2312789" cy="46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 Medium"/>
              </a:rPr>
              <a:t>nye systemer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57446" y="3456541"/>
            <a:ext cx="1848684" cy="46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 Medium"/>
              </a:rPr>
              <a:t>ny adresse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3482" y="3940828"/>
            <a:ext cx="4692325" cy="141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nye samarbejdspartnere ift. kurser, webinarer, blogindlæg og i-dagen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87998" y="7712146"/>
            <a:ext cx="4180020" cy="141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bl.a. leon birdis podcast.</a:t>
            </a:r>
          </a:p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i 2024 kommer der ny eventkalender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57910" y="3940828"/>
            <a:ext cx="4712817" cy="195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ny afdeling for online booking - Gitte &amp; Feisal</a:t>
            </a:r>
          </a:p>
          <a:p>
            <a:pPr>
              <a:lnSpc>
                <a:spcPts val="537"/>
              </a:lnSpc>
            </a:pPr>
            <a:endParaRPr lang="en-US" sz="2683">
              <a:solidFill>
                <a:srgbClr val="1E2256"/>
              </a:solidFill>
              <a:latin typeface="Montserrat"/>
            </a:endParaRPr>
          </a:p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ny stilling i marketing:</a:t>
            </a:r>
          </a:p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seo/sem specialist - Maja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73482" y="7680210"/>
            <a:ext cx="4692325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571">
                <a:solidFill>
                  <a:srgbClr val="1E2256"/>
                </a:solidFill>
                <a:latin typeface="Montserrat"/>
              </a:rPr>
              <a:t>online booking er godt på vej - nu 100 online venues!</a:t>
            </a:r>
          </a:p>
          <a:p>
            <a:pPr>
              <a:lnSpc>
                <a:spcPts val="3599"/>
              </a:lnSpc>
            </a:pPr>
            <a:r>
              <a:rPr lang="en-US" sz="2571">
                <a:solidFill>
                  <a:srgbClr val="1E2256"/>
                </a:solidFill>
                <a:latin typeface="Montserrat"/>
              </a:rPr>
              <a:t>datahub kommer snart!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57446" y="3940828"/>
            <a:ext cx="4180020" cy="141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vi har sagt farvel til blokken og er flyttet til lyngbyvej 24, kbh 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21180" y="7129465"/>
            <a:ext cx="3886200" cy="46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 Medium"/>
              </a:rPr>
              <a:t>ny stragtegi undervejs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21180" y="7613753"/>
            <a:ext cx="4180020" cy="141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lanceres på generalforsamling 2024. </a:t>
            </a:r>
          </a:p>
          <a:p>
            <a:pPr>
              <a:lnSpc>
                <a:spcPts val="3756"/>
              </a:lnSpc>
            </a:pPr>
            <a:r>
              <a:rPr lang="en-US" sz="2683">
                <a:solidFill>
                  <a:srgbClr val="1E2256"/>
                </a:solidFill>
                <a:latin typeface="Montserrat"/>
              </a:rPr>
              <a:t>stay tuned...!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4132" y="3092249"/>
            <a:ext cx="3742672" cy="37426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859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6583" y="3092249"/>
            <a:ext cx="3742672" cy="374267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642774" y="2513357"/>
            <a:ext cx="3411537" cy="6024789"/>
          </a:xfrm>
          <a:custGeom>
            <a:avLst/>
            <a:gdLst/>
            <a:ahLst/>
            <a:cxnLst/>
            <a:rect l="l" t="t" r="r" b="b"/>
            <a:pathLst>
              <a:path w="3411537" h="6024789">
                <a:moveTo>
                  <a:pt x="0" y="0"/>
                </a:moveTo>
                <a:lnTo>
                  <a:pt x="3411537" y="0"/>
                </a:lnTo>
                <a:lnTo>
                  <a:pt x="3411537" y="6024789"/>
                </a:lnTo>
                <a:lnTo>
                  <a:pt x="0" y="6024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9" name="Group 9"/>
          <p:cNvGrpSpPr/>
          <p:nvPr/>
        </p:nvGrpSpPr>
        <p:grpSpPr>
          <a:xfrm>
            <a:off x="13069807" y="3092249"/>
            <a:ext cx="3742672" cy="37426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74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2213" y="597492"/>
            <a:ext cx="16746102" cy="114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84"/>
              </a:lnSpc>
            </a:pPr>
            <a:r>
              <a:rPr lang="en-US" sz="6702">
                <a:solidFill>
                  <a:srgbClr val="FCB74C"/>
                </a:solidFill>
                <a:latin typeface="RoxboroughCF Bold"/>
              </a:rPr>
              <a:t>henvisninger - en win win win situation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4615" y="4869645"/>
            <a:ext cx="2700188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50%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65105" y="4869645"/>
            <a:ext cx="3069453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1354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5373" y="7288284"/>
            <a:ext cx="5158859" cy="24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9"/>
              </a:lnSpc>
            </a:pPr>
            <a:r>
              <a:rPr lang="en-US" sz="2835">
                <a:solidFill>
                  <a:srgbClr val="FFFFFF"/>
                </a:solidFill>
                <a:latin typeface="Montserrat"/>
              </a:rPr>
              <a:t>af alle vores forespørgsler</a:t>
            </a:r>
          </a:p>
          <a:p>
            <a:pPr>
              <a:lnSpc>
                <a:spcPts val="3969"/>
              </a:lnSpc>
            </a:pPr>
            <a:r>
              <a:rPr lang="en-US" sz="2835">
                <a:solidFill>
                  <a:srgbClr val="FFFFFF"/>
                </a:solidFill>
                <a:latin typeface="Montserrat"/>
              </a:rPr>
              <a:t>kommer fra henvisninger</a:t>
            </a:r>
          </a:p>
          <a:p>
            <a:pPr>
              <a:lnSpc>
                <a:spcPts val="3969"/>
              </a:lnSpc>
            </a:pPr>
            <a:r>
              <a:rPr lang="en-US" sz="2835">
                <a:solidFill>
                  <a:srgbClr val="FFFFFF"/>
                </a:solidFill>
                <a:latin typeface="Montserrat"/>
              </a:rPr>
              <a:t>henvisninger udgør 40% </a:t>
            </a:r>
          </a:p>
          <a:p>
            <a:pPr>
              <a:lnSpc>
                <a:spcPts val="3969"/>
              </a:lnSpc>
            </a:pPr>
            <a:r>
              <a:rPr lang="en-US" sz="2835">
                <a:solidFill>
                  <a:srgbClr val="FFFFFF"/>
                </a:solidFill>
                <a:latin typeface="Montserrat"/>
              </a:rPr>
              <a:t>af placeringer, mens direkte </a:t>
            </a:r>
          </a:p>
          <a:p>
            <a:pPr>
              <a:lnSpc>
                <a:spcPts val="3969"/>
              </a:lnSpc>
            </a:pPr>
            <a:r>
              <a:rPr lang="en-US" sz="2835">
                <a:solidFill>
                  <a:srgbClr val="FFFFFF"/>
                </a:solidFill>
                <a:latin typeface="Montserrat"/>
              </a:rPr>
              <a:t>udgør 60%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61682" y="7288284"/>
            <a:ext cx="2652474" cy="96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9"/>
              </a:lnSpc>
              <a:spcBef>
                <a:spcPct val="0"/>
              </a:spcBef>
            </a:pPr>
            <a:r>
              <a:rPr lang="en-US" sz="2835" u="none" strike="noStrike">
                <a:solidFill>
                  <a:srgbClr val="FFFFFF"/>
                </a:solidFill>
                <a:latin typeface="Montserrat"/>
              </a:rPr>
              <a:t>henvisninger i </a:t>
            </a:r>
          </a:p>
          <a:p>
            <a:pPr marL="0" lvl="0" indent="0" algn="l">
              <a:lnSpc>
                <a:spcPts val="3969"/>
              </a:lnSpc>
              <a:spcBef>
                <a:spcPct val="0"/>
              </a:spcBef>
            </a:pPr>
            <a:r>
              <a:rPr lang="en-US" sz="2835" u="none" strike="noStrike">
                <a:solidFill>
                  <a:srgbClr val="FFFFFF"/>
                </a:solidFill>
                <a:latin typeface="Montserrat"/>
              </a:rPr>
              <a:t>løbet af 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42919" y="5017305"/>
            <a:ext cx="5524500" cy="1707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13"/>
              </a:lnSpc>
            </a:pPr>
            <a:r>
              <a:rPr lang="en-US" sz="10009">
                <a:solidFill>
                  <a:srgbClr val="FFFFFF"/>
                </a:solidFill>
                <a:latin typeface="RoxboroughCF Heavy"/>
              </a:rPr>
              <a:t>kr.1.3 mil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54311" y="7252271"/>
            <a:ext cx="5193222" cy="24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9"/>
              </a:lnSpc>
              <a:spcBef>
                <a:spcPct val="0"/>
              </a:spcBef>
            </a:pPr>
            <a:r>
              <a:rPr lang="en-US" sz="2835" u="none" strike="noStrike">
                <a:solidFill>
                  <a:srgbClr val="FFFFFF"/>
                </a:solidFill>
                <a:latin typeface="Montserrat"/>
              </a:rPr>
              <a:t>i henvisningsprovisioner </a:t>
            </a:r>
          </a:p>
          <a:p>
            <a:pPr marL="0" lvl="0" indent="0" algn="l">
              <a:lnSpc>
                <a:spcPts val="3969"/>
              </a:lnSpc>
              <a:spcBef>
                <a:spcPct val="0"/>
              </a:spcBef>
            </a:pPr>
            <a:r>
              <a:rPr lang="en-US" sz="2835" u="none" strike="noStrike">
                <a:solidFill>
                  <a:srgbClr val="FFFFFF"/>
                </a:solidFill>
                <a:latin typeface="Montserrat"/>
              </a:rPr>
              <a:t>til vores partnere i 2023</a:t>
            </a:r>
          </a:p>
          <a:p>
            <a:pPr marL="0" lvl="0" indent="0" algn="l">
              <a:lnSpc>
                <a:spcPts val="3969"/>
              </a:lnSpc>
              <a:spcBef>
                <a:spcPct val="0"/>
              </a:spcBef>
            </a:pPr>
            <a:r>
              <a:rPr lang="en-US" sz="2835" u="none" strike="noStrike">
                <a:solidFill>
                  <a:srgbClr val="FFFFFF"/>
                </a:solidFill>
                <a:latin typeface="Montserrat"/>
              </a:rPr>
              <a:t>flere partnere fik igen i år penge tilbage efter kontingent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230836" y="2814637"/>
            <a:ext cx="4477986" cy="2238993"/>
          </a:xfrm>
          <a:custGeom>
            <a:avLst/>
            <a:gdLst/>
            <a:ahLst/>
            <a:cxnLst/>
            <a:rect l="l" t="t" r="r" b="b"/>
            <a:pathLst>
              <a:path w="4477986" h="2238993">
                <a:moveTo>
                  <a:pt x="0" y="0"/>
                </a:moveTo>
                <a:lnTo>
                  <a:pt x="4477986" y="0"/>
                </a:lnTo>
                <a:lnTo>
                  <a:pt x="4477986" y="2238993"/>
                </a:lnTo>
                <a:lnTo>
                  <a:pt x="0" y="223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2202784" y="1638247"/>
            <a:ext cx="4534879" cy="453487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74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1769159" y="1638247"/>
            <a:ext cx="4534879" cy="45348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859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78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918714" y="1571572"/>
            <a:ext cx="8038361" cy="5246370"/>
            <a:chOff x="0" y="0"/>
            <a:chExt cx="19050000" cy="12433300"/>
          </a:xfrm>
        </p:grpSpPr>
        <p:sp>
          <p:nvSpPr>
            <p:cNvPr id="10" name="Freeform 10"/>
            <p:cNvSpPr/>
            <p:nvPr/>
          </p:nvSpPr>
          <p:spPr>
            <a:xfrm rot="6000">
              <a:off x="1444064" y="573020"/>
              <a:ext cx="16184477" cy="10144386"/>
            </a:xfrm>
            <a:custGeom>
              <a:avLst/>
              <a:gdLst/>
              <a:ahLst/>
              <a:cxnLst/>
              <a:rect l="l" t="t" r="r" b="b"/>
              <a:pathLst>
                <a:path w="16184477" h="10144386">
                  <a:moveTo>
                    <a:pt x="16166822" y="0"/>
                  </a:moveTo>
                  <a:lnTo>
                    <a:pt x="16184478" y="10116170"/>
                  </a:lnTo>
                  <a:lnTo>
                    <a:pt x="17656" y="10144386"/>
                  </a:lnTo>
                  <a:lnTo>
                    <a:pt x="0" y="28217"/>
                  </a:lnTo>
                  <a:lnTo>
                    <a:pt x="16166822" y="0"/>
                  </a:lnTo>
                  <a:close/>
                </a:path>
              </a:pathLst>
            </a:custGeom>
            <a:blipFill>
              <a:blip r:embed="rId4"/>
              <a:stretch>
                <a:fillRect l="-37" t="-53" b="-12878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050000" cy="12433300"/>
            </a:xfrm>
            <a:custGeom>
              <a:avLst/>
              <a:gdLst/>
              <a:ahLst/>
              <a:cxnLst/>
              <a:rect l="l" t="t" r="r" b="b"/>
              <a:pathLst>
                <a:path w="19050000" h="12433300">
                  <a:moveTo>
                    <a:pt x="19050000" y="0"/>
                  </a:moveTo>
                  <a:lnTo>
                    <a:pt x="19050000" y="12433300"/>
                  </a:lnTo>
                  <a:lnTo>
                    <a:pt x="0" y="124333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5"/>
              <a:stretch>
                <a:fillRect l="-301" r="-30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2904481"/>
            <a:ext cx="7749109" cy="1729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800" dirty="0">
                <a:solidFill>
                  <a:srgbClr val="F8F7F4"/>
                </a:solidFill>
                <a:latin typeface="RoxboroughCF Heavy"/>
              </a:rPr>
              <a:t>kr.44.000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3157" y="7435716"/>
            <a:ext cx="6239383" cy="1553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5"/>
              </a:lnSpc>
            </a:pPr>
            <a:r>
              <a:rPr lang="en-US" sz="2954">
                <a:solidFill>
                  <a:srgbClr val="F8F7F4"/>
                </a:solidFill>
                <a:latin typeface="Montserrat"/>
              </a:rPr>
              <a:t>er gået til henvisningschokolade og andre lækkerier i 2023 </a:t>
            </a:r>
          </a:p>
          <a:p>
            <a:pPr>
              <a:lnSpc>
                <a:spcPts val="4135"/>
              </a:lnSpc>
            </a:pPr>
            <a:r>
              <a:rPr lang="en-US" sz="2954">
                <a:solidFill>
                  <a:srgbClr val="F8F7F4"/>
                </a:solidFill>
                <a:latin typeface="Montserrat"/>
              </a:rPr>
              <a:t>- giv jer selv en hånd!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63029" y="7435716"/>
            <a:ext cx="6918589" cy="1553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5"/>
              </a:lnSpc>
            </a:pPr>
            <a:r>
              <a:rPr lang="en-US" sz="2954">
                <a:solidFill>
                  <a:srgbClr val="F8F7F4"/>
                </a:solidFill>
                <a:latin typeface="Montserrat"/>
              </a:rPr>
              <a:t>-hent “henvisningsblokken” på www.partner.dkbs.dk under fanen henvisninger - henvisningsblokken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8874" y="895350"/>
            <a:ext cx="10477143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>
                <a:solidFill>
                  <a:srgbClr val="FFFFFF"/>
                </a:solidFill>
                <a:latin typeface="RoxboroughCF Bold"/>
              </a:rPr>
              <a:t>hjælp os med at sælge jer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8874" y="2547759"/>
            <a:ext cx="8301895" cy="654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jeres svar på forespørgsler gør en stor forskel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læs forespørgslen grundigt og afdæk kundens behov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benyt “svar alternativt” og skriv et svar, som du ville svare kunden direkte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svar så personligt og konkret som muligt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vedhæft gerne en pdf. til dit tilbud med billeder, eventuelle tilkøbsmuligheder, parkeringsinfo teambuildingaktiviteter eller hvad der nu passer på kundens forespørgsel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50720" y="-461018"/>
            <a:ext cx="12602556" cy="1260250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91401" y="8439290"/>
            <a:ext cx="2203768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dirty="0" err="1">
                <a:solidFill>
                  <a:srgbClr val="FCB74C"/>
                </a:solidFill>
                <a:latin typeface="RoxboroughCF Bold"/>
              </a:rPr>
              <a:t>tak</a:t>
            </a:r>
            <a:endParaRPr lang="en-US" sz="6900" dirty="0">
              <a:solidFill>
                <a:srgbClr val="FCB74C"/>
              </a:solidFill>
              <a:latin typeface="RoxboroughCF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444" y="122550"/>
            <a:ext cx="6782880" cy="10041900"/>
            <a:chOff x="0" y="0"/>
            <a:chExt cx="2341880" cy="3467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3150" cy="3467100"/>
            </a:xfrm>
            <a:custGeom>
              <a:avLst/>
              <a:gdLst/>
              <a:ahLst/>
              <a:cxnLst/>
              <a:rect l="l" t="t" r="r" b="b"/>
              <a:pathLst>
                <a:path w="2343150" h="3467100">
                  <a:moveTo>
                    <a:pt x="727710" y="3401060"/>
                  </a:moveTo>
                  <a:cubicBezTo>
                    <a:pt x="864870" y="3445510"/>
                    <a:pt x="1010920" y="3467100"/>
                    <a:pt x="1162050" y="3467100"/>
                  </a:cubicBezTo>
                  <a:cubicBezTo>
                    <a:pt x="1328420" y="3467100"/>
                    <a:pt x="1484630" y="3446780"/>
                    <a:pt x="1624330" y="3408680"/>
                  </a:cubicBezTo>
                  <a:cubicBezTo>
                    <a:pt x="1770380" y="3368040"/>
                    <a:pt x="1898650" y="3302000"/>
                    <a:pt x="2004060" y="3213100"/>
                  </a:cubicBezTo>
                  <a:cubicBezTo>
                    <a:pt x="2112010" y="3122930"/>
                    <a:pt x="2195830" y="3004820"/>
                    <a:pt x="2255520" y="2862580"/>
                  </a:cubicBezTo>
                  <a:cubicBezTo>
                    <a:pt x="2313940" y="2722880"/>
                    <a:pt x="2343150" y="2553970"/>
                    <a:pt x="2343150" y="2360930"/>
                  </a:cubicBezTo>
                  <a:cubicBezTo>
                    <a:pt x="2343150" y="2202180"/>
                    <a:pt x="2319020" y="2065020"/>
                    <a:pt x="2270760" y="1951990"/>
                  </a:cubicBezTo>
                  <a:cubicBezTo>
                    <a:pt x="2222500" y="1838960"/>
                    <a:pt x="2157730" y="1743710"/>
                    <a:pt x="2078990" y="1666240"/>
                  </a:cubicBezTo>
                  <a:cubicBezTo>
                    <a:pt x="2001520" y="1591310"/>
                    <a:pt x="1913890" y="1527810"/>
                    <a:pt x="1814830" y="1479550"/>
                  </a:cubicBezTo>
                  <a:cubicBezTo>
                    <a:pt x="1723390" y="1433830"/>
                    <a:pt x="1628140" y="1393190"/>
                    <a:pt x="1531620" y="1358900"/>
                  </a:cubicBezTo>
                  <a:cubicBezTo>
                    <a:pt x="1438910" y="1325880"/>
                    <a:pt x="1347470" y="1295400"/>
                    <a:pt x="1257300" y="1267460"/>
                  </a:cubicBezTo>
                  <a:cubicBezTo>
                    <a:pt x="1176020" y="1242060"/>
                    <a:pt x="1102360" y="1212850"/>
                    <a:pt x="1038860" y="1178560"/>
                  </a:cubicBezTo>
                  <a:cubicBezTo>
                    <a:pt x="982980" y="1149350"/>
                    <a:pt x="937260" y="1113790"/>
                    <a:pt x="904240" y="1073150"/>
                  </a:cubicBezTo>
                  <a:cubicBezTo>
                    <a:pt x="876300" y="1041400"/>
                    <a:pt x="863600" y="999490"/>
                    <a:pt x="863600" y="946150"/>
                  </a:cubicBezTo>
                  <a:cubicBezTo>
                    <a:pt x="863600" y="881380"/>
                    <a:pt x="886460" y="830580"/>
                    <a:pt x="934720" y="788670"/>
                  </a:cubicBezTo>
                  <a:cubicBezTo>
                    <a:pt x="986790" y="744220"/>
                    <a:pt x="1070610" y="721360"/>
                    <a:pt x="1182370" y="721360"/>
                  </a:cubicBezTo>
                  <a:cubicBezTo>
                    <a:pt x="1281430" y="721360"/>
                    <a:pt x="1356360" y="748030"/>
                    <a:pt x="1408430" y="803910"/>
                  </a:cubicBezTo>
                  <a:cubicBezTo>
                    <a:pt x="1463040" y="862330"/>
                    <a:pt x="1488440" y="941070"/>
                    <a:pt x="1488440" y="1046480"/>
                  </a:cubicBezTo>
                  <a:lnTo>
                    <a:pt x="1488440" y="1196340"/>
                  </a:lnTo>
                  <a:lnTo>
                    <a:pt x="2286000" y="1196340"/>
                  </a:lnTo>
                  <a:lnTo>
                    <a:pt x="2286000" y="1032510"/>
                  </a:lnTo>
                  <a:cubicBezTo>
                    <a:pt x="2286000" y="857250"/>
                    <a:pt x="2255520" y="702310"/>
                    <a:pt x="2197100" y="571500"/>
                  </a:cubicBezTo>
                  <a:cubicBezTo>
                    <a:pt x="2137410" y="440690"/>
                    <a:pt x="2056130" y="330200"/>
                    <a:pt x="1954530" y="245110"/>
                  </a:cubicBezTo>
                  <a:cubicBezTo>
                    <a:pt x="1854200" y="161290"/>
                    <a:pt x="1734820" y="97790"/>
                    <a:pt x="1601470" y="58420"/>
                  </a:cubicBezTo>
                  <a:cubicBezTo>
                    <a:pt x="1471930" y="19050"/>
                    <a:pt x="1333500" y="0"/>
                    <a:pt x="1187450" y="0"/>
                  </a:cubicBezTo>
                  <a:cubicBezTo>
                    <a:pt x="1043940" y="0"/>
                    <a:pt x="902970" y="19050"/>
                    <a:pt x="770890" y="58420"/>
                  </a:cubicBezTo>
                  <a:cubicBezTo>
                    <a:pt x="635000" y="97790"/>
                    <a:pt x="514350" y="158750"/>
                    <a:pt x="410210" y="240030"/>
                  </a:cubicBezTo>
                  <a:cubicBezTo>
                    <a:pt x="304800" y="322580"/>
                    <a:pt x="219710" y="426720"/>
                    <a:pt x="157480" y="551180"/>
                  </a:cubicBezTo>
                  <a:cubicBezTo>
                    <a:pt x="93980" y="675640"/>
                    <a:pt x="62230" y="822960"/>
                    <a:pt x="62230" y="988060"/>
                  </a:cubicBezTo>
                  <a:cubicBezTo>
                    <a:pt x="62230" y="1117600"/>
                    <a:pt x="77470" y="1233170"/>
                    <a:pt x="107950" y="1332230"/>
                  </a:cubicBezTo>
                  <a:cubicBezTo>
                    <a:pt x="138430" y="1431290"/>
                    <a:pt x="181610" y="1520190"/>
                    <a:pt x="237490" y="1593850"/>
                  </a:cubicBezTo>
                  <a:cubicBezTo>
                    <a:pt x="292100" y="1667510"/>
                    <a:pt x="355600" y="1731010"/>
                    <a:pt x="426720" y="1783080"/>
                  </a:cubicBezTo>
                  <a:cubicBezTo>
                    <a:pt x="495300" y="1832610"/>
                    <a:pt x="567690" y="1877060"/>
                    <a:pt x="645160" y="1912620"/>
                  </a:cubicBezTo>
                  <a:cubicBezTo>
                    <a:pt x="718820" y="1948180"/>
                    <a:pt x="797560" y="1978660"/>
                    <a:pt x="876300" y="2005330"/>
                  </a:cubicBezTo>
                  <a:cubicBezTo>
                    <a:pt x="951230" y="2030730"/>
                    <a:pt x="1023620" y="2054860"/>
                    <a:pt x="1094740" y="2080260"/>
                  </a:cubicBezTo>
                  <a:cubicBezTo>
                    <a:pt x="1162050" y="2104390"/>
                    <a:pt x="1226820" y="2128520"/>
                    <a:pt x="1287780" y="2155190"/>
                  </a:cubicBezTo>
                  <a:cubicBezTo>
                    <a:pt x="1342390" y="2179320"/>
                    <a:pt x="1389380" y="2207260"/>
                    <a:pt x="1430020" y="2239010"/>
                  </a:cubicBezTo>
                  <a:cubicBezTo>
                    <a:pt x="1465580" y="2268220"/>
                    <a:pt x="1493520" y="2301240"/>
                    <a:pt x="1513840" y="2340610"/>
                  </a:cubicBezTo>
                  <a:cubicBezTo>
                    <a:pt x="1532890" y="2377440"/>
                    <a:pt x="1543050" y="2425700"/>
                    <a:pt x="1543050" y="2481580"/>
                  </a:cubicBezTo>
                  <a:cubicBezTo>
                    <a:pt x="1543050" y="2515870"/>
                    <a:pt x="1537970" y="2547620"/>
                    <a:pt x="1525270" y="2579370"/>
                  </a:cubicBezTo>
                  <a:cubicBezTo>
                    <a:pt x="1515110" y="2608580"/>
                    <a:pt x="1498600" y="2633980"/>
                    <a:pt x="1473200" y="2656840"/>
                  </a:cubicBezTo>
                  <a:cubicBezTo>
                    <a:pt x="1447800" y="2680970"/>
                    <a:pt x="1413510" y="2701290"/>
                    <a:pt x="1367790" y="2717800"/>
                  </a:cubicBezTo>
                  <a:cubicBezTo>
                    <a:pt x="1320800" y="2735580"/>
                    <a:pt x="1259840" y="2743200"/>
                    <a:pt x="1187450" y="2743200"/>
                  </a:cubicBezTo>
                  <a:cubicBezTo>
                    <a:pt x="1123950" y="2743200"/>
                    <a:pt x="1066800" y="2734310"/>
                    <a:pt x="1019810" y="2715260"/>
                  </a:cubicBezTo>
                  <a:cubicBezTo>
                    <a:pt x="974090" y="2697480"/>
                    <a:pt x="935990" y="2672080"/>
                    <a:pt x="905510" y="2639060"/>
                  </a:cubicBezTo>
                  <a:cubicBezTo>
                    <a:pt x="873760" y="2606040"/>
                    <a:pt x="850900" y="2566670"/>
                    <a:pt x="834390" y="2519680"/>
                  </a:cubicBezTo>
                  <a:cubicBezTo>
                    <a:pt x="816610" y="2470150"/>
                    <a:pt x="807720" y="2414270"/>
                    <a:pt x="807720" y="2352040"/>
                  </a:cubicBezTo>
                  <a:cubicBezTo>
                    <a:pt x="807720" y="2343150"/>
                    <a:pt x="807720" y="2331720"/>
                    <a:pt x="808990" y="2319020"/>
                  </a:cubicBezTo>
                  <a:cubicBezTo>
                    <a:pt x="810260" y="2297430"/>
                    <a:pt x="811530" y="2284730"/>
                    <a:pt x="811530" y="2278380"/>
                  </a:cubicBezTo>
                  <a:lnTo>
                    <a:pt x="811530" y="2170430"/>
                  </a:lnTo>
                  <a:lnTo>
                    <a:pt x="3810" y="2170430"/>
                  </a:lnTo>
                  <a:lnTo>
                    <a:pt x="3810" y="2278380"/>
                  </a:lnTo>
                  <a:cubicBezTo>
                    <a:pt x="3810" y="2288540"/>
                    <a:pt x="2540" y="2301240"/>
                    <a:pt x="2540" y="2315210"/>
                  </a:cubicBezTo>
                  <a:cubicBezTo>
                    <a:pt x="1270" y="2336800"/>
                    <a:pt x="0" y="2358390"/>
                    <a:pt x="0" y="2378710"/>
                  </a:cubicBezTo>
                  <a:cubicBezTo>
                    <a:pt x="0" y="2555240"/>
                    <a:pt x="31750" y="2712720"/>
                    <a:pt x="95250" y="2848610"/>
                  </a:cubicBezTo>
                  <a:cubicBezTo>
                    <a:pt x="158750" y="2984500"/>
                    <a:pt x="246380" y="3100070"/>
                    <a:pt x="354330" y="3191510"/>
                  </a:cubicBezTo>
                  <a:cubicBezTo>
                    <a:pt x="461010" y="3286760"/>
                    <a:pt x="586740" y="3355340"/>
                    <a:pt x="727710" y="3401060"/>
                  </a:cubicBezTo>
                  <a:close/>
                </a:path>
              </a:pathLst>
            </a:custGeom>
            <a:blipFill>
              <a:blip r:embed="rId2"/>
              <a:stretch>
                <a:fillRect l="-75590" r="-26817" b="-212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" name="Freeform 4"/>
          <p:cNvSpPr/>
          <p:nvPr/>
        </p:nvSpPr>
        <p:spPr>
          <a:xfrm>
            <a:off x="13309154" y="5431504"/>
            <a:ext cx="4077426" cy="4077426"/>
          </a:xfrm>
          <a:custGeom>
            <a:avLst/>
            <a:gdLst/>
            <a:ahLst/>
            <a:cxnLst/>
            <a:rect l="l" t="t" r="r" b="b"/>
            <a:pathLst>
              <a:path w="4077426" h="4077426">
                <a:moveTo>
                  <a:pt x="0" y="0"/>
                </a:moveTo>
                <a:lnTo>
                  <a:pt x="4077426" y="0"/>
                </a:lnTo>
                <a:lnTo>
                  <a:pt x="4077426" y="4077426"/>
                </a:lnTo>
                <a:lnTo>
                  <a:pt x="0" y="4077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8410608" y="1406905"/>
            <a:ext cx="9102264" cy="110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600" dirty="0">
                <a:solidFill>
                  <a:srgbClr val="0C193B"/>
                </a:solidFill>
                <a:latin typeface="RoxboroughCF Bold"/>
              </a:rPr>
              <a:t>mine </a:t>
            </a:r>
            <a:r>
              <a:rPr lang="en-US" sz="6600" dirty="0" err="1">
                <a:solidFill>
                  <a:srgbClr val="0C193B"/>
                </a:solidFill>
                <a:latin typeface="RoxboroughCF Bold"/>
              </a:rPr>
              <a:t>damer</a:t>
            </a:r>
            <a:r>
              <a:rPr lang="en-US" sz="6600" dirty="0">
                <a:solidFill>
                  <a:srgbClr val="0C193B"/>
                </a:solidFill>
                <a:latin typeface="RoxboroughCF Bold"/>
              </a:rPr>
              <a:t> og </a:t>
            </a:r>
            <a:r>
              <a:rPr lang="en-US" sz="6600" dirty="0" err="1">
                <a:solidFill>
                  <a:srgbClr val="0C193B"/>
                </a:solidFill>
                <a:latin typeface="RoxboroughCF Bold"/>
              </a:rPr>
              <a:t>herrer</a:t>
            </a:r>
            <a:endParaRPr lang="en-US" sz="6600" dirty="0">
              <a:solidFill>
                <a:srgbClr val="0C193B"/>
              </a:solidFill>
              <a:latin typeface="RoxboroughC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10608" y="3152035"/>
            <a:ext cx="879154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C193B"/>
                </a:solidFill>
                <a:latin typeface="Montserrat"/>
              </a:rPr>
              <a:t>networking og </a:t>
            </a:r>
            <a:r>
              <a:rPr lang="en-US" sz="3000" dirty="0" err="1">
                <a:solidFill>
                  <a:srgbClr val="0C193B"/>
                </a:solidFill>
                <a:latin typeface="Montserrat"/>
              </a:rPr>
              <a:t>powerfulde</a:t>
            </a:r>
            <a:r>
              <a:rPr lang="en-US" sz="3000" dirty="0">
                <a:solidFill>
                  <a:srgbClr val="0C193B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C193B"/>
                </a:solidFill>
                <a:latin typeface="Montserrat"/>
              </a:rPr>
              <a:t>forbindelser</a:t>
            </a:r>
            <a:endParaRPr lang="en-US" sz="3000" dirty="0">
              <a:solidFill>
                <a:srgbClr val="0C193B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56645" y="6293001"/>
            <a:ext cx="4170045" cy="1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>
                <a:solidFill>
                  <a:srgbClr val="FCB74C"/>
                </a:solidFill>
                <a:latin typeface="RoxboroughCF Bold"/>
              </a:rPr>
              <a:t>usie lynge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5827" y="1161954"/>
            <a:ext cx="8096346" cy="8096346"/>
          </a:xfrm>
          <a:custGeom>
            <a:avLst/>
            <a:gdLst/>
            <a:ahLst/>
            <a:cxnLst/>
            <a:rect l="l" t="t" r="r" b="b"/>
            <a:pathLst>
              <a:path w="8096346" h="8096346">
                <a:moveTo>
                  <a:pt x="0" y="0"/>
                </a:moveTo>
                <a:lnTo>
                  <a:pt x="8096346" y="0"/>
                </a:lnTo>
                <a:lnTo>
                  <a:pt x="8096346" y="8096346"/>
                </a:lnTo>
                <a:lnTo>
                  <a:pt x="0" y="8096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 rot="-5400000">
            <a:off x="10962606" y="2896268"/>
            <a:ext cx="8650842" cy="44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33"/>
              </a:lnSpc>
            </a:pPr>
            <a:r>
              <a:rPr lang="en-US" sz="26309">
                <a:solidFill>
                  <a:srgbClr val="F8F7F4"/>
                </a:solidFill>
                <a:latin typeface="RoxboroughCF Bold"/>
              </a:rPr>
              <a:t>2024</a:t>
            </a:r>
          </a:p>
        </p:txBody>
      </p:sp>
      <p:sp>
        <p:nvSpPr>
          <p:cNvPr id="4" name="TextBox 4"/>
          <p:cNvSpPr txBox="1"/>
          <p:nvPr/>
        </p:nvSpPr>
        <p:spPr>
          <a:xfrm rot="-5400000">
            <a:off x="-2128502" y="3641906"/>
            <a:ext cx="8650842" cy="300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48"/>
              </a:lnSpc>
            </a:pPr>
            <a:r>
              <a:rPr lang="en-US" sz="17606">
                <a:solidFill>
                  <a:srgbClr val="F8F7F4"/>
                </a:solidFill>
                <a:latin typeface="RoxboroughCF Bold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3743" y="381000"/>
            <a:ext cx="754479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94388" y="381000"/>
            <a:ext cx="1391865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94427" y="381000"/>
            <a:ext cx="1380852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4188" y="3647856"/>
            <a:ext cx="3350864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velkomst og 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status fra dkbs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10:00 -1 0:30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65979" y="515491"/>
            <a:ext cx="1407148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83417" y="3647856"/>
            <a:ext cx="3637755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“network &amp; powerfulde forbindelser” v. susie lynge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10:30 - 11:30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7571" y="3647856"/>
            <a:ext cx="3350864" cy="72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partner talks -live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11:45 - 12:30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94161" y="3647856"/>
            <a:ext cx="3350864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frokostbuffet i 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restaurant storm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12:30 - 13:15</a:t>
            </a:r>
          </a:p>
        </p:txBody>
      </p:sp>
      <p:sp>
        <p:nvSpPr>
          <p:cNvPr id="10" name="Freeform 10"/>
          <p:cNvSpPr/>
          <p:nvPr/>
        </p:nvSpPr>
        <p:spPr>
          <a:xfrm>
            <a:off x="8397446" y="1186405"/>
            <a:ext cx="1305451" cy="2305433"/>
          </a:xfrm>
          <a:custGeom>
            <a:avLst/>
            <a:gdLst/>
            <a:ahLst/>
            <a:cxnLst/>
            <a:rect l="l" t="t" r="r" b="b"/>
            <a:pathLst>
              <a:path w="1305451" h="2305433">
                <a:moveTo>
                  <a:pt x="0" y="0"/>
                </a:moveTo>
                <a:lnTo>
                  <a:pt x="1305452" y="0"/>
                </a:lnTo>
                <a:lnTo>
                  <a:pt x="1305452" y="2305432"/>
                </a:lnTo>
                <a:lnTo>
                  <a:pt x="0" y="230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1"/>
          <p:cNvSpPr txBox="1"/>
          <p:nvPr/>
        </p:nvSpPr>
        <p:spPr>
          <a:xfrm>
            <a:off x="7468568" y="3647856"/>
            <a:ext cx="3350864" cy="72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15 min. pause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11:30 - 11:45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4608" y="5121068"/>
            <a:ext cx="1272748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95512" y="5121068"/>
            <a:ext cx="1389617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51076" y="5121068"/>
            <a:ext cx="1224203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4188" y="8387924"/>
            <a:ext cx="3350864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tour of house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cp behind the scene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13:15 - 13:45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85054" y="5255559"/>
            <a:ext cx="1356579" cy="29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12"/>
              </a:lnSpc>
            </a:pPr>
            <a:r>
              <a:rPr lang="en-US" sz="17366">
                <a:solidFill>
                  <a:srgbClr val="F8F7F4"/>
                </a:solidFill>
                <a:latin typeface="RoxboroughCF Bold"/>
              </a:rPr>
              <a:t>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83417" y="8387924"/>
            <a:ext cx="3637755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workshops i 4. spor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du vælger selv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14:00 - 16:30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09971" y="8387924"/>
            <a:ext cx="3350864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opsamling i plenum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take aways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16:30 - 16:45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51311" y="8387924"/>
            <a:ext cx="3350864" cy="109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fritid og aften mingle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bobler fra 17:30 i skoven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middag 18:30 i storm</a:t>
            </a:r>
          </a:p>
        </p:txBody>
      </p:sp>
      <p:sp>
        <p:nvSpPr>
          <p:cNvPr id="20" name="Freeform 20"/>
          <p:cNvSpPr/>
          <p:nvPr/>
        </p:nvSpPr>
        <p:spPr>
          <a:xfrm>
            <a:off x="8397446" y="5926473"/>
            <a:ext cx="1305451" cy="2305433"/>
          </a:xfrm>
          <a:custGeom>
            <a:avLst/>
            <a:gdLst/>
            <a:ahLst/>
            <a:cxnLst/>
            <a:rect l="l" t="t" r="r" b="b"/>
            <a:pathLst>
              <a:path w="1305451" h="2305433">
                <a:moveTo>
                  <a:pt x="0" y="0"/>
                </a:moveTo>
                <a:lnTo>
                  <a:pt x="1305452" y="0"/>
                </a:lnTo>
                <a:lnTo>
                  <a:pt x="1305452" y="2305432"/>
                </a:lnTo>
                <a:lnTo>
                  <a:pt x="0" y="230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TextBox 21"/>
          <p:cNvSpPr txBox="1"/>
          <p:nvPr/>
        </p:nvSpPr>
        <p:spPr>
          <a:xfrm>
            <a:off x="7468568" y="8387924"/>
            <a:ext cx="3350864" cy="72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workshops inkluderer</a:t>
            </a:r>
          </a:p>
          <a:p>
            <a:pPr algn="ctr">
              <a:lnSpc>
                <a:spcPts val="2926"/>
              </a:lnSpc>
            </a:pPr>
            <a:r>
              <a:rPr lang="en-US" sz="2090">
                <a:solidFill>
                  <a:srgbClr val="F8F7F4"/>
                </a:solidFill>
                <a:latin typeface="Montserrat"/>
              </a:rPr>
              <a:t>15 min. pause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10608" y="1406905"/>
            <a:ext cx="8518465" cy="118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>
                <a:solidFill>
                  <a:srgbClr val="0C193B"/>
                </a:solidFill>
                <a:latin typeface="RoxboroughCF Bold"/>
              </a:rPr>
              <a:t>formål med SAMBO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67758" y="3193020"/>
            <a:ext cx="8791542" cy="478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C193B"/>
                </a:solidFill>
                <a:latin typeface="Montserrat"/>
              </a:rPr>
              <a:t>at skabe sammenhængskraft i foreningen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0C193B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C193B"/>
                </a:solidFill>
                <a:latin typeface="Montserrat"/>
              </a:rPr>
              <a:t>at skabe værdi for vores partnere i form af det netværk, som foreningen tilbyder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0C193B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C193B"/>
                </a:solidFill>
                <a:latin typeface="Montserrat"/>
              </a:rPr>
              <a:t>at skabe forståelse for hinandens arbejds-metoder og skabe samhørighed ved at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C193B"/>
                </a:solidFill>
                <a:latin typeface="Montserrat"/>
              </a:rPr>
              <a:t>sparre og vidensdele med hinanden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0C193B"/>
              </a:solidFill>
              <a:latin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02444" y="122550"/>
            <a:ext cx="6782880" cy="10041900"/>
            <a:chOff x="0" y="0"/>
            <a:chExt cx="2341880" cy="3467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3150" cy="3467100"/>
            </a:xfrm>
            <a:custGeom>
              <a:avLst/>
              <a:gdLst/>
              <a:ahLst/>
              <a:cxnLst/>
              <a:rect l="l" t="t" r="r" b="b"/>
              <a:pathLst>
                <a:path w="2343150" h="3467100">
                  <a:moveTo>
                    <a:pt x="727710" y="3401060"/>
                  </a:moveTo>
                  <a:cubicBezTo>
                    <a:pt x="864870" y="3445510"/>
                    <a:pt x="1010920" y="3467100"/>
                    <a:pt x="1162050" y="3467100"/>
                  </a:cubicBezTo>
                  <a:cubicBezTo>
                    <a:pt x="1328420" y="3467100"/>
                    <a:pt x="1484630" y="3446780"/>
                    <a:pt x="1624330" y="3408680"/>
                  </a:cubicBezTo>
                  <a:cubicBezTo>
                    <a:pt x="1770380" y="3368040"/>
                    <a:pt x="1898650" y="3302000"/>
                    <a:pt x="2004060" y="3213100"/>
                  </a:cubicBezTo>
                  <a:cubicBezTo>
                    <a:pt x="2112010" y="3122930"/>
                    <a:pt x="2195830" y="3004820"/>
                    <a:pt x="2255520" y="2862580"/>
                  </a:cubicBezTo>
                  <a:cubicBezTo>
                    <a:pt x="2313940" y="2722880"/>
                    <a:pt x="2343150" y="2553970"/>
                    <a:pt x="2343150" y="2360930"/>
                  </a:cubicBezTo>
                  <a:cubicBezTo>
                    <a:pt x="2343150" y="2202180"/>
                    <a:pt x="2319020" y="2065020"/>
                    <a:pt x="2270760" y="1951990"/>
                  </a:cubicBezTo>
                  <a:cubicBezTo>
                    <a:pt x="2222500" y="1838960"/>
                    <a:pt x="2157730" y="1743710"/>
                    <a:pt x="2078990" y="1666240"/>
                  </a:cubicBezTo>
                  <a:cubicBezTo>
                    <a:pt x="2001520" y="1591310"/>
                    <a:pt x="1913890" y="1527810"/>
                    <a:pt x="1814830" y="1479550"/>
                  </a:cubicBezTo>
                  <a:cubicBezTo>
                    <a:pt x="1723390" y="1433830"/>
                    <a:pt x="1628140" y="1393190"/>
                    <a:pt x="1531620" y="1358900"/>
                  </a:cubicBezTo>
                  <a:cubicBezTo>
                    <a:pt x="1438910" y="1325880"/>
                    <a:pt x="1347470" y="1295400"/>
                    <a:pt x="1257300" y="1267460"/>
                  </a:cubicBezTo>
                  <a:cubicBezTo>
                    <a:pt x="1176020" y="1242060"/>
                    <a:pt x="1102360" y="1212850"/>
                    <a:pt x="1038860" y="1178560"/>
                  </a:cubicBezTo>
                  <a:cubicBezTo>
                    <a:pt x="982980" y="1149350"/>
                    <a:pt x="937260" y="1113790"/>
                    <a:pt x="904240" y="1073150"/>
                  </a:cubicBezTo>
                  <a:cubicBezTo>
                    <a:pt x="876300" y="1041400"/>
                    <a:pt x="863600" y="999490"/>
                    <a:pt x="863600" y="946150"/>
                  </a:cubicBezTo>
                  <a:cubicBezTo>
                    <a:pt x="863600" y="881380"/>
                    <a:pt x="886460" y="830580"/>
                    <a:pt x="934720" y="788670"/>
                  </a:cubicBezTo>
                  <a:cubicBezTo>
                    <a:pt x="986790" y="744220"/>
                    <a:pt x="1070610" y="721360"/>
                    <a:pt x="1182370" y="721360"/>
                  </a:cubicBezTo>
                  <a:cubicBezTo>
                    <a:pt x="1281430" y="721360"/>
                    <a:pt x="1356360" y="748030"/>
                    <a:pt x="1408430" y="803910"/>
                  </a:cubicBezTo>
                  <a:cubicBezTo>
                    <a:pt x="1463040" y="862330"/>
                    <a:pt x="1488440" y="941070"/>
                    <a:pt x="1488440" y="1046480"/>
                  </a:cubicBezTo>
                  <a:lnTo>
                    <a:pt x="1488440" y="1196340"/>
                  </a:lnTo>
                  <a:lnTo>
                    <a:pt x="2286000" y="1196340"/>
                  </a:lnTo>
                  <a:lnTo>
                    <a:pt x="2286000" y="1032510"/>
                  </a:lnTo>
                  <a:cubicBezTo>
                    <a:pt x="2286000" y="857250"/>
                    <a:pt x="2255520" y="702310"/>
                    <a:pt x="2197100" y="571500"/>
                  </a:cubicBezTo>
                  <a:cubicBezTo>
                    <a:pt x="2137410" y="440690"/>
                    <a:pt x="2056130" y="330200"/>
                    <a:pt x="1954530" y="245110"/>
                  </a:cubicBezTo>
                  <a:cubicBezTo>
                    <a:pt x="1854200" y="161290"/>
                    <a:pt x="1734820" y="97790"/>
                    <a:pt x="1601470" y="58420"/>
                  </a:cubicBezTo>
                  <a:cubicBezTo>
                    <a:pt x="1471930" y="19050"/>
                    <a:pt x="1333500" y="0"/>
                    <a:pt x="1187450" y="0"/>
                  </a:cubicBezTo>
                  <a:cubicBezTo>
                    <a:pt x="1043940" y="0"/>
                    <a:pt x="902970" y="19050"/>
                    <a:pt x="770890" y="58420"/>
                  </a:cubicBezTo>
                  <a:cubicBezTo>
                    <a:pt x="635000" y="97790"/>
                    <a:pt x="514350" y="158750"/>
                    <a:pt x="410210" y="240030"/>
                  </a:cubicBezTo>
                  <a:cubicBezTo>
                    <a:pt x="304800" y="322580"/>
                    <a:pt x="219710" y="426720"/>
                    <a:pt x="157480" y="551180"/>
                  </a:cubicBezTo>
                  <a:cubicBezTo>
                    <a:pt x="93980" y="675640"/>
                    <a:pt x="62230" y="822960"/>
                    <a:pt x="62230" y="988060"/>
                  </a:cubicBezTo>
                  <a:cubicBezTo>
                    <a:pt x="62230" y="1117600"/>
                    <a:pt x="77470" y="1233170"/>
                    <a:pt x="107950" y="1332230"/>
                  </a:cubicBezTo>
                  <a:cubicBezTo>
                    <a:pt x="138430" y="1431290"/>
                    <a:pt x="181610" y="1520190"/>
                    <a:pt x="237490" y="1593850"/>
                  </a:cubicBezTo>
                  <a:cubicBezTo>
                    <a:pt x="292100" y="1667510"/>
                    <a:pt x="355600" y="1731010"/>
                    <a:pt x="426720" y="1783080"/>
                  </a:cubicBezTo>
                  <a:cubicBezTo>
                    <a:pt x="495300" y="1832610"/>
                    <a:pt x="567690" y="1877060"/>
                    <a:pt x="645160" y="1912620"/>
                  </a:cubicBezTo>
                  <a:cubicBezTo>
                    <a:pt x="718820" y="1948180"/>
                    <a:pt x="797560" y="1978660"/>
                    <a:pt x="876300" y="2005330"/>
                  </a:cubicBezTo>
                  <a:cubicBezTo>
                    <a:pt x="951230" y="2030730"/>
                    <a:pt x="1023620" y="2054860"/>
                    <a:pt x="1094740" y="2080260"/>
                  </a:cubicBezTo>
                  <a:cubicBezTo>
                    <a:pt x="1162050" y="2104390"/>
                    <a:pt x="1226820" y="2128520"/>
                    <a:pt x="1287780" y="2155190"/>
                  </a:cubicBezTo>
                  <a:cubicBezTo>
                    <a:pt x="1342390" y="2179320"/>
                    <a:pt x="1389380" y="2207260"/>
                    <a:pt x="1430020" y="2239010"/>
                  </a:cubicBezTo>
                  <a:cubicBezTo>
                    <a:pt x="1465580" y="2268220"/>
                    <a:pt x="1493520" y="2301240"/>
                    <a:pt x="1513840" y="2340610"/>
                  </a:cubicBezTo>
                  <a:cubicBezTo>
                    <a:pt x="1532890" y="2377440"/>
                    <a:pt x="1543050" y="2425700"/>
                    <a:pt x="1543050" y="2481580"/>
                  </a:cubicBezTo>
                  <a:cubicBezTo>
                    <a:pt x="1543050" y="2515870"/>
                    <a:pt x="1537970" y="2547620"/>
                    <a:pt x="1525270" y="2579370"/>
                  </a:cubicBezTo>
                  <a:cubicBezTo>
                    <a:pt x="1515110" y="2608580"/>
                    <a:pt x="1498600" y="2633980"/>
                    <a:pt x="1473200" y="2656840"/>
                  </a:cubicBezTo>
                  <a:cubicBezTo>
                    <a:pt x="1447800" y="2680970"/>
                    <a:pt x="1413510" y="2701290"/>
                    <a:pt x="1367790" y="2717800"/>
                  </a:cubicBezTo>
                  <a:cubicBezTo>
                    <a:pt x="1320800" y="2735580"/>
                    <a:pt x="1259840" y="2743200"/>
                    <a:pt x="1187450" y="2743200"/>
                  </a:cubicBezTo>
                  <a:cubicBezTo>
                    <a:pt x="1123950" y="2743200"/>
                    <a:pt x="1066800" y="2734310"/>
                    <a:pt x="1019810" y="2715260"/>
                  </a:cubicBezTo>
                  <a:cubicBezTo>
                    <a:pt x="974090" y="2697480"/>
                    <a:pt x="935990" y="2672080"/>
                    <a:pt x="905510" y="2639060"/>
                  </a:cubicBezTo>
                  <a:cubicBezTo>
                    <a:pt x="873760" y="2606040"/>
                    <a:pt x="850900" y="2566670"/>
                    <a:pt x="834390" y="2519680"/>
                  </a:cubicBezTo>
                  <a:cubicBezTo>
                    <a:pt x="816610" y="2470150"/>
                    <a:pt x="807720" y="2414270"/>
                    <a:pt x="807720" y="2352040"/>
                  </a:cubicBezTo>
                  <a:cubicBezTo>
                    <a:pt x="807720" y="2343150"/>
                    <a:pt x="807720" y="2331720"/>
                    <a:pt x="808990" y="2319020"/>
                  </a:cubicBezTo>
                  <a:cubicBezTo>
                    <a:pt x="810260" y="2297430"/>
                    <a:pt x="811530" y="2284730"/>
                    <a:pt x="811530" y="2278380"/>
                  </a:cubicBezTo>
                  <a:lnTo>
                    <a:pt x="811530" y="2170430"/>
                  </a:lnTo>
                  <a:lnTo>
                    <a:pt x="3810" y="2170430"/>
                  </a:lnTo>
                  <a:lnTo>
                    <a:pt x="3810" y="2278380"/>
                  </a:lnTo>
                  <a:cubicBezTo>
                    <a:pt x="3810" y="2288540"/>
                    <a:pt x="2540" y="2301240"/>
                    <a:pt x="2540" y="2315210"/>
                  </a:cubicBezTo>
                  <a:cubicBezTo>
                    <a:pt x="1270" y="2336800"/>
                    <a:pt x="0" y="2358390"/>
                    <a:pt x="0" y="2378710"/>
                  </a:cubicBezTo>
                  <a:cubicBezTo>
                    <a:pt x="0" y="2555240"/>
                    <a:pt x="31750" y="2712720"/>
                    <a:pt x="95250" y="2848610"/>
                  </a:cubicBezTo>
                  <a:cubicBezTo>
                    <a:pt x="158750" y="2984500"/>
                    <a:pt x="246380" y="3100070"/>
                    <a:pt x="354330" y="3191510"/>
                  </a:cubicBezTo>
                  <a:cubicBezTo>
                    <a:pt x="461010" y="3286760"/>
                    <a:pt x="586740" y="3355340"/>
                    <a:pt x="727710" y="3401060"/>
                  </a:cubicBezTo>
                  <a:close/>
                </a:path>
              </a:pathLst>
            </a:custGeom>
            <a:blipFill>
              <a:blip r:embed="rId2"/>
              <a:stretch>
                <a:fillRect l="-74563" t="-2354" r="-5261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11543" y="7974570"/>
            <a:ext cx="2189880" cy="2189880"/>
            <a:chOff x="0" y="0"/>
            <a:chExt cx="2919840" cy="291984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919840" cy="291984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193B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26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593308" y="593308"/>
              <a:ext cx="1733223" cy="1733223"/>
            </a:xfrm>
            <a:custGeom>
              <a:avLst/>
              <a:gdLst/>
              <a:ahLst/>
              <a:cxnLst/>
              <a:rect l="l" t="t" r="r" b="b"/>
              <a:pathLst>
                <a:path w="1733223" h="1733223">
                  <a:moveTo>
                    <a:pt x="0" y="0"/>
                  </a:moveTo>
                  <a:lnTo>
                    <a:pt x="1733224" y="0"/>
                  </a:lnTo>
                  <a:lnTo>
                    <a:pt x="1733224" y="1733224"/>
                  </a:lnTo>
                  <a:lnTo>
                    <a:pt x="0" y="1733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42324" y="2082184"/>
            <a:ext cx="9380947" cy="6122631"/>
            <a:chOff x="0" y="0"/>
            <a:chExt cx="19050000" cy="12433300"/>
          </a:xfrm>
        </p:grpSpPr>
        <p:sp>
          <p:nvSpPr>
            <p:cNvPr id="3" name="Freeform 3"/>
            <p:cNvSpPr/>
            <p:nvPr/>
          </p:nvSpPr>
          <p:spPr>
            <a:xfrm>
              <a:off x="1452880" y="587121"/>
              <a:ext cx="16166846" cy="10116185"/>
            </a:xfrm>
            <a:custGeom>
              <a:avLst/>
              <a:gdLst/>
              <a:ahLst/>
              <a:cxnLst/>
              <a:rect l="l" t="t" r="r" b="b"/>
              <a:pathLst>
                <a:path w="16166846" h="10116185">
                  <a:moveTo>
                    <a:pt x="16166846" y="0"/>
                  </a:moveTo>
                  <a:lnTo>
                    <a:pt x="16166846" y="10116185"/>
                  </a:lnTo>
                  <a:lnTo>
                    <a:pt x="0" y="10116185"/>
                  </a:lnTo>
                  <a:lnTo>
                    <a:pt x="0" y="0"/>
                  </a:lnTo>
                  <a:lnTo>
                    <a:pt x="16166846" y="0"/>
                  </a:lnTo>
                  <a:close/>
                </a:path>
              </a:pathLst>
            </a:custGeom>
            <a:blipFill>
              <a:blip r:embed="rId2"/>
              <a:stretch>
                <a:fillRect l="-6692" r="-7561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9050000" cy="12433300"/>
            </a:xfrm>
            <a:custGeom>
              <a:avLst/>
              <a:gdLst/>
              <a:ahLst/>
              <a:cxnLst/>
              <a:rect l="l" t="t" r="r" b="b"/>
              <a:pathLst>
                <a:path w="19050000" h="12433300">
                  <a:moveTo>
                    <a:pt x="19050000" y="0"/>
                  </a:moveTo>
                  <a:lnTo>
                    <a:pt x="19050000" y="12433300"/>
                  </a:lnTo>
                  <a:lnTo>
                    <a:pt x="0" y="124333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3"/>
              <a:stretch>
                <a:fillRect l="-301" r="-30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16045" y="1948834"/>
            <a:ext cx="6359843" cy="1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>
                <a:solidFill>
                  <a:srgbClr val="FFFFFF"/>
                </a:solidFill>
                <a:latin typeface="RoxboroughCF Bold"/>
              </a:rPr>
              <a:t>lær os at kende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6045" y="3660849"/>
            <a:ext cx="6118781" cy="430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3401" lvl="1" indent="-29170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FFFFFF"/>
                </a:solidFill>
                <a:latin typeface="Montserrat"/>
              </a:rPr>
              <a:t>webinarer for nye partnermedarbejdere</a:t>
            </a:r>
          </a:p>
          <a:p>
            <a:pPr>
              <a:lnSpc>
                <a:spcPts val="3783"/>
              </a:lnSpc>
            </a:pPr>
            <a:endParaRPr lang="en-US" sz="2702">
              <a:solidFill>
                <a:srgbClr val="FFFFFF"/>
              </a:solidFill>
              <a:latin typeface="Montserrat"/>
            </a:endParaRPr>
          </a:p>
          <a:p>
            <a:pPr marL="583401" lvl="1" indent="-29170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FFFFFF"/>
                </a:solidFill>
                <a:latin typeface="Montserrat"/>
              </a:rPr>
              <a:t>grundig f2f introduktion til nye sølv og guldpartnere</a:t>
            </a:r>
          </a:p>
          <a:p>
            <a:pPr>
              <a:lnSpc>
                <a:spcPts val="3783"/>
              </a:lnSpc>
            </a:pPr>
            <a:endParaRPr lang="en-US" sz="2702">
              <a:solidFill>
                <a:srgbClr val="FFFFFF"/>
              </a:solidFill>
              <a:latin typeface="Montserrat"/>
            </a:endParaRPr>
          </a:p>
          <a:p>
            <a:pPr marL="583401" lvl="1" indent="-29170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FFFFFF"/>
                </a:solidFill>
                <a:latin typeface="Montserrat"/>
              </a:rPr>
              <a:t>webinarer for bronzepartnere</a:t>
            </a:r>
          </a:p>
          <a:p>
            <a:pPr>
              <a:lnSpc>
                <a:spcPts val="3783"/>
              </a:lnSpc>
            </a:pPr>
            <a:endParaRPr lang="en-US" sz="2702">
              <a:solidFill>
                <a:srgbClr val="FFFFFF"/>
              </a:solidFill>
              <a:latin typeface="Montserrat"/>
            </a:endParaRPr>
          </a:p>
          <a:p>
            <a:pPr marL="583401" lvl="1" indent="-29170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FFFFFF"/>
                </a:solidFill>
                <a:latin typeface="Montserrat"/>
              </a:rPr>
              <a:t>crash course i henvisninger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9726" y="3075716"/>
            <a:ext cx="3742672" cy="37426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2256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919" y="3065369"/>
            <a:ext cx="3742672" cy="374267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859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54445" y="2625106"/>
            <a:ext cx="794749" cy="4643892"/>
            <a:chOff x="0" y="0"/>
            <a:chExt cx="170186" cy="9944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186" cy="994433"/>
            </a:xfrm>
            <a:custGeom>
              <a:avLst/>
              <a:gdLst/>
              <a:ahLst/>
              <a:cxnLst/>
              <a:rect l="l" t="t" r="r" b="b"/>
              <a:pathLst>
                <a:path w="170186" h="994433">
                  <a:moveTo>
                    <a:pt x="0" y="0"/>
                  </a:moveTo>
                  <a:lnTo>
                    <a:pt x="170186" y="0"/>
                  </a:lnTo>
                  <a:lnTo>
                    <a:pt x="170186" y="994433"/>
                  </a:lnTo>
                  <a:lnTo>
                    <a:pt x="0" y="994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186" cy="1032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54722" y="2625106"/>
            <a:ext cx="794749" cy="4643892"/>
            <a:chOff x="0" y="0"/>
            <a:chExt cx="170186" cy="9944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186" cy="994433"/>
            </a:xfrm>
            <a:custGeom>
              <a:avLst/>
              <a:gdLst/>
              <a:ahLst/>
              <a:cxnLst/>
              <a:rect l="l" t="t" r="r" b="b"/>
              <a:pathLst>
                <a:path w="170186" h="994433">
                  <a:moveTo>
                    <a:pt x="0" y="0"/>
                  </a:moveTo>
                  <a:lnTo>
                    <a:pt x="170186" y="0"/>
                  </a:lnTo>
                  <a:lnTo>
                    <a:pt x="170186" y="994433"/>
                  </a:lnTo>
                  <a:lnTo>
                    <a:pt x="0" y="994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0186" cy="1032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44907" y="3048835"/>
            <a:ext cx="646175" cy="3775739"/>
            <a:chOff x="0" y="0"/>
            <a:chExt cx="170186" cy="9944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186" cy="994433"/>
            </a:xfrm>
            <a:custGeom>
              <a:avLst/>
              <a:gdLst/>
              <a:ahLst/>
              <a:cxnLst/>
              <a:rect l="l" t="t" r="r" b="b"/>
              <a:pathLst>
                <a:path w="170186" h="994433">
                  <a:moveTo>
                    <a:pt x="0" y="0"/>
                  </a:moveTo>
                  <a:lnTo>
                    <a:pt x="170186" y="0"/>
                  </a:lnTo>
                  <a:lnTo>
                    <a:pt x="170186" y="994433"/>
                  </a:lnTo>
                  <a:lnTo>
                    <a:pt x="0" y="994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0186" cy="1032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29691" y="7494599"/>
            <a:ext cx="610035" cy="1077324"/>
          </a:xfrm>
          <a:custGeom>
            <a:avLst/>
            <a:gdLst/>
            <a:ahLst/>
            <a:cxnLst/>
            <a:rect l="l" t="t" r="r" b="b"/>
            <a:pathLst>
              <a:path w="610035" h="1077324">
                <a:moveTo>
                  <a:pt x="0" y="0"/>
                </a:moveTo>
                <a:lnTo>
                  <a:pt x="610035" y="0"/>
                </a:lnTo>
                <a:lnTo>
                  <a:pt x="610035" y="1077325"/>
                </a:lnTo>
                <a:lnTo>
                  <a:pt x="0" y="1077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Freeform 18"/>
          <p:cNvSpPr/>
          <p:nvPr/>
        </p:nvSpPr>
        <p:spPr>
          <a:xfrm>
            <a:off x="6982645" y="7441772"/>
            <a:ext cx="610035" cy="1077324"/>
          </a:xfrm>
          <a:custGeom>
            <a:avLst/>
            <a:gdLst/>
            <a:ahLst/>
            <a:cxnLst/>
            <a:rect l="l" t="t" r="r" b="b"/>
            <a:pathLst>
              <a:path w="610035" h="1077324">
                <a:moveTo>
                  <a:pt x="0" y="0"/>
                </a:moveTo>
                <a:lnTo>
                  <a:pt x="610034" y="0"/>
                </a:lnTo>
                <a:lnTo>
                  <a:pt x="610034" y="1077324"/>
                </a:lnTo>
                <a:lnTo>
                  <a:pt x="0" y="1077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9" name="Group 19"/>
          <p:cNvGrpSpPr/>
          <p:nvPr/>
        </p:nvGrpSpPr>
        <p:grpSpPr>
          <a:xfrm>
            <a:off x="11838820" y="3092249"/>
            <a:ext cx="3742672" cy="374267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E8E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086808" y="3075716"/>
            <a:ext cx="646175" cy="3775739"/>
            <a:chOff x="0" y="0"/>
            <a:chExt cx="170186" cy="994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186" cy="994433"/>
            </a:xfrm>
            <a:custGeom>
              <a:avLst/>
              <a:gdLst/>
              <a:ahLst/>
              <a:cxnLst/>
              <a:rect l="l" t="t" r="r" b="b"/>
              <a:pathLst>
                <a:path w="170186" h="994433">
                  <a:moveTo>
                    <a:pt x="0" y="0"/>
                  </a:moveTo>
                  <a:lnTo>
                    <a:pt x="170186" y="0"/>
                  </a:lnTo>
                  <a:lnTo>
                    <a:pt x="170186" y="994433"/>
                  </a:lnTo>
                  <a:lnTo>
                    <a:pt x="0" y="994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0186" cy="1032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649471" y="7475549"/>
            <a:ext cx="610035" cy="1077324"/>
          </a:xfrm>
          <a:custGeom>
            <a:avLst/>
            <a:gdLst/>
            <a:ahLst/>
            <a:cxnLst/>
            <a:rect l="l" t="t" r="r" b="b"/>
            <a:pathLst>
              <a:path w="610035" h="1077324">
                <a:moveTo>
                  <a:pt x="0" y="0"/>
                </a:moveTo>
                <a:lnTo>
                  <a:pt x="610035" y="0"/>
                </a:lnTo>
                <a:lnTo>
                  <a:pt x="610035" y="1077325"/>
                </a:lnTo>
                <a:lnTo>
                  <a:pt x="0" y="1077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6" name="TextBox 26"/>
          <p:cNvSpPr txBox="1"/>
          <p:nvPr/>
        </p:nvSpPr>
        <p:spPr>
          <a:xfrm>
            <a:off x="935738" y="904875"/>
            <a:ext cx="16746102" cy="114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84"/>
              </a:lnSpc>
            </a:pPr>
            <a:r>
              <a:rPr lang="en-US" sz="6702">
                <a:solidFill>
                  <a:srgbClr val="FCB74C"/>
                </a:solidFill>
                <a:latin typeface="RoxboroughCF Bold"/>
              </a:rPr>
              <a:t>mission: </a:t>
            </a:r>
            <a:r>
              <a:rPr lang="en-US" sz="6702">
                <a:solidFill>
                  <a:srgbClr val="0C193B"/>
                </a:solidFill>
                <a:latin typeface="RoxboroughCF Bold"/>
              </a:rPr>
              <a:t>vi skal skabe værdi &amp; løsninger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35487" y="4760932"/>
            <a:ext cx="851141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1.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92679" y="4750585"/>
            <a:ext cx="1236988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2.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08932" y="7408874"/>
            <a:ext cx="2983468" cy="116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værdi for </a:t>
            </a:r>
          </a:p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vores partnere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40364" y="7375097"/>
            <a:ext cx="2668786" cy="116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løsninger for </a:t>
            </a:r>
          </a:p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vores kunder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51788" y="4737502"/>
            <a:ext cx="5316736" cy="184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1E2256"/>
                </a:solidFill>
                <a:latin typeface="RoxboroughCF Heavy"/>
              </a:rPr>
              <a:t>værdier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06005" y="6716794"/>
            <a:ext cx="5152311" cy="293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9"/>
              </a:lnSpc>
            </a:pPr>
            <a:endParaRPr/>
          </a:p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-ambitiøse</a:t>
            </a:r>
          </a:p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-personligt professionelle</a:t>
            </a:r>
          </a:p>
          <a:p>
            <a:pPr>
              <a:lnSpc>
                <a:spcPts val="4669"/>
              </a:lnSpc>
            </a:pPr>
            <a:r>
              <a:rPr lang="en-US" sz="3335">
                <a:solidFill>
                  <a:srgbClr val="FCB74C"/>
                </a:solidFill>
                <a:latin typeface="RoxboroughCF Bold"/>
              </a:rPr>
              <a:t>-arbejdsglade</a:t>
            </a:r>
          </a:p>
          <a:p>
            <a:pPr>
              <a:lnSpc>
                <a:spcPts val="4669"/>
              </a:lnSpc>
            </a:pPr>
            <a:endParaRPr lang="en-US" sz="3335">
              <a:solidFill>
                <a:srgbClr val="FCB74C"/>
              </a:solidFill>
              <a:latin typeface="RoxboroughC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07" y="308624"/>
            <a:ext cx="10207193" cy="3101734"/>
            <a:chOff x="0" y="0"/>
            <a:chExt cx="2688314" cy="816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8314" cy="816918"/>
            </a:xfrm>
            <a:custGeom>
              <a:avLst/>
              <a:gdLst/>
              <a:ahLst/>
              <a:cxnLst/>
              <a:rect l="l" t="t" r="r" b="b"/>
              <a:pathLst>
                <a:path w="2688314" h="816918">
                  <a:moveTo>
                    <a:pt x="0" y="0"/>
                  </a:moveTo>
                  <a:lnTo>
                    <a:pt x="2688314" y="0"/>
                  </a:lnTo>
                  <a:lnTo>
                    <a:pt x="2688314" y="816918"/>
                  </a:lnTo>
                  <a:lnTo>
                    <a:pt x="0" y="816918"/>
                  </a:lnTo>
                  <a:close/>
                </a:path>
              </a:pathLst>
            </a:custGeom>
            <a:solidFill>
              <a:srgbClr val="F8F7F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88314" cy="855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80807" y="3593933"/>
            <a:ext cx="10207193" cy="3101734"/>
            <a:chOff x="0" y="0"/>
            <a:chExt cx="2688314" cy="8169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8314" cy="816918"/>
            </a:xfrm>
            <a:custGeom>
              <a:avLst/>
              <a:gdLst/>
              <a:ahLst/>
              <a:cxnLst/>
              <a:rect l="l" t="t" r="r" b="b"/>
              <a:pathLst>
                <a:path w="2688314" h="816918">
                  <a:moveTo>
                    <a:pt x="0" y="0"/>
                  </a:moveTo>
                  <a:lnTo>
                    <a:pt x="2688314" y="0"/>
                  </a:lnTo>
                  <a:lnTo>
                    <a:pt x="2688314" y="816918"/>
                  </a:lnTo>
                  <a:lnTo>
                    <a:pt x="0" y="816918"/>
                  </a:lnTo>
                  <a:close/>
                </a:path>
              </a:pathLst>
            </a:custGeom>
            <a:solidFill>
              <a:srgbClr val="F8F2F0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88314" cy="855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80807" y="6876642"/>
            <a:ext cx="10207193" cy="3101734"/>
            <a:chOff x="0" y="0"/>
            <a:chExt cx="2688314" cy="8169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88314" cy="816918"/>
            </a:xfrm>
            <a:custGeom>
              <a:avLst/>
              <a:gdLst/>
              <a:ahLst/>
              <a:cxnLst/>
              <a:rect l="l" t="t" r="r" b="b"/>
              <a:pathLst>
                <a:path w="2688314" h="816918">
                  <a:moveTo>
                    <a:pt x="0" y="0"/>
                  </a:moveTo>
                  <a:lnTo>
                    <a:pt x="2688314" y="0"/>
                  </a:lnTo>
                  <a:lnTo>
                    <a:pt x="2688314" y="816918"/>
                  </a:lnTo>
                  <a:lnTo>
                    <a:pt x="0" y="816918"/>
                  </a:lnTo>
                  <a:close/>
                </a:path>
              </a:pathLst>
            </a:custGeom>
            <a:solidFill>
              <a:srgbClr val="F8F2F0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88314" cy="855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411959"/>
            <a:ext cx="940896" cy="722712"/>
            <a:chOff x="0" y="0"/>
            <a:chExt cx="925909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5909" cy="711200"/>
            </a:xfrm>
            <a:custGeom>
              <a:avLst/>
              <a:gdLst/>
              <a:ahLst/>
              <a:cxnLst/>
              <a:rect l="l" t="t" r="r" b="b"/>
              <a:pathLst>
                <a:path w="925909" h="711200">
                  <a:moveTo>
                    <a:pt x="462954" y="0"/>
                  </a:moveTo>
                  <a:lnTo>
                    <a:pt x="925909" y="711200"/>
                  </a:lnTo>
                  <a:lnTo>
                    <a:pt x="0" y="711200"/>
                  </a:lnTo>
                  <a:lnTo>
                    <a:pt x="462954" y="0"/>
                  </a:lnTo>
                  <a:close/>
                </a:path>
              </a:pathLst>
            </a:custGeom>
            <a:solidFill>
              <a:srgbClr val="0C193B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4673" y="292100"/>
              <a:ext cx="636562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9144000" y="4782144"/>
            <a:ext cx="940896" cy="722712"/>
            <a:chOff x="0" y="0"/>
            <a:chExt cx="925909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5909" cy="711200"/>
            </a:xfrm>
            <a:custGeom>
              <a:avLst/>
              <a:gdLst/>
              <a:ahLst/>
              <a:cxnLst/>
              <a:rect l="l" t="t" r="r" b="b"/>
              <a:pathLst>
                <a:path w="925909" h="711200">
                  <a:moveTo>
                    <a:pt x="462954" y="0"/>
                  </a:moveTo>
                  <a:lnTo>
                    <a:pt x="925909" y="711200"/>
                  </a:lnTo>
                  <a:lnTo>
                    <a:pt x="0" y="711200"/>
                  </a:lnTo>
                  <a:lnTo>
                    <a:pt x="462954" y="0"/>
                  </a:lnTo>
                  <a:close/>
                </a:path>
              </a:pathLst>
            </a:custGeom>
            <a:solidFill>
              <a:srgbClr val="1E2256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4673" y="292100"/>
              <a:ext cx="636562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9144000" y="8067267"/>
            <a:ext cx="940896" cy="722712"/>
            <a:chOff x="0" y="0"/>
            <a:chExt cx="925909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5909" cy="711200"/>
            </a:xfrm>
            <a:custGeom>
              <a:avLst/>
              <a:gdLst/>
              <a:ahLst/>
              <a:cxnLst/>
              <a:rect l="l" t="t" r="r" b="b"/>
              <a:pathLst>
                <a:path w="925909" h="711200">
                  <a:moveTo>
                    <a:pt x="462954" y="0"/>
                  </a:moveTo>
                  <a:lnTo>
                    <a:pt x="925909" y="711200"/>
                  </a:lnTo>
                  <a:lnTo>
                    <a:pt x="0" y="711200"/>
                  </a:lnTo>
                  <a:lnTo>
                    <a:pt x="462954" y="0"/>
                  </a:lnTo>
                  <a:close/>
                </a:path>
              </a:pathLst>
            </a:custGeom>
            <a:solidFill>
              <a:srgbClr val="83859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4673" y="292100"/>
              <a:ext cx="636562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13381" y="419375"/>
            <a:ext cx="5235178" cy="1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>
                <a:solidFill>
                  <a:srgbClr val="0C193B"/>
                </a:solidFill>
                <a:latin typeface="RoxboroughCF Bold"/>
              </a:rPr>
              <a:t>2023 - 2024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58033" y="1131808"/>
            <a:ext cx="6501267" cy="14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3"/>
              </a:lnSpc>
            </a:pPr>
            <a:r>
              <a:rPr lang="en-US" sz="2702">
                <a:solidFill>
                  <a:srgbClr val="1E2256"/>
                </a:solidFill>
                <a:latin typeface="RoxboroughCF Bold"/>
              </a:rPr>
              <a:t>ordreportefølje til 2024 større  end nogensinde, ved årets indgang</a:t>
            </a:r>
          </a:p>
          <a:p>
            <a:pPr>
              <a:lnSpc>
                <a:spcPts val="3783"/>
              </a:lnSpc>
            </a:pPr>
            <a:r>
              <a:rPr lang="en-US" sz="2702">
                <a:solidFill>
                  <a:srgbClr val="1E2256"/>
                </a:solidFill>
                <a:latin typeface="RoxboroughCF Bold"/>
              </a:rPr>
              <a:t>-indikerer en længere leadtime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58033" y="4573366"/>
            <a:ext cx="6501267" cy="14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3"/>
              </a:lnSpc>
            </a:pPr>
            <a:r>
              <a:rPr lang="en-US" sz="2702">
                <a:solidFill>
                  <a:srgbClr val="1E2256"/>
                </a:solidFill>
                <a:latin typeface="RoxboroughCF Bold"/>
              </a:rPr>
              <a:t>nedgang i antal forespørgsler</a:t>
            </a:r>
          </a:p>
          <a:p>
            <a:pPr>
              <a:lnSpc>
                <a:spcPts val="3783"/>
              </a:lnSpc>
            </a:pPr>
            <a:r>
              <a:rPr lang="en-US" sz="2702">
                <a:solidFill>
                  <a:srgbClr val="1E2256"/>
                </a:solidFill>
                <a:latin typeface="RoxboroughCF Bold"/>
              </a:rPr>
              <a:t>-svært at blive klog på markedet, ugerne svinger meget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58033" y="7224691"/>
            <a:ext cx="6501267" cy="236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3"/>
              </a:lnSpc>
            </a:pPr>
            <a:r>
              <a:rPr lang="en-US" sz="2702">
                <a:solidFill>
                  <a:srgbClr val="0C193B"/>
                </a:solidFill>
                <a:latin typeface="RoxboroughCF Bold"/>
              </a:rPr>
              <a:t>gennemsnitsforbrug pr. kursist:</a:t>
            </a:r>
          </a:p>
          <a:p>
            <a:pPr>
              <a:lnSpc>
                <a:spcPts val="3783"/>
              </a:lnSpc>
            </a:pPr>
            <a:r>
              <a:rPr lang="en-US" sz="2702">
                <a:solidFill>
                  <a:srgbClr val="0C193B"/>
                </a:solidFill>
                <a:latin typeface="RoxboroughCF Bold"/>
              </a:rPr>
              <a:t>kr. 1587,- i 2023 vs. kr. 1693,- i 2022</a:t>
            </a:r>
          </a:p>
          <a:p>
            <a:pPr>
              <a:lnSpc>
                <a:spcPts val="3783"/>
              </a:lnSpc>
            </a:pPr>
            <a:r>
              <a:rPr lang="en-US" sz="2702">
                <a:solidFill>
                  <a:srgbClr val="0C193B"/>
                </a:solidFill>
                <a:latin typeface="RoxboroughCF Bold"/>
              </a:rPr>
              <a:t>(i 2019 lå gns. kuverten på kr. 1207,-</a:t>
            </a:r>
          </a:p>
          <a:p>
            <a:pPr>
              <a:lnSpc>
                <a:spcPts val="3783"/>
              </a:lnSpc>
            </a:pPr>
            <a:r>
              <a:rPr lang="en-US" sz="2702">
                <a:solidFill>
                  <a:srgbClr val="0C193B"/>
                </a:solidFill>
                <a:latin typeface="RoxboroughCF Bold"/>
              </a:rPr>
              <a:t>vi starter 2024 ud med kr. 1584,-  pr. gæst, men stigning forventes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8573" y="4023542"/>
            <a:ext cx="6159416" cy="195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vi har en sund økonomi med kr. 4 mil. i likviditet. </a:t>
            </a:r>
          </a:p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i løbet af 2024 vil vi investere i vores forretnings-udvikling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381" y="6318065"/>
            <a:ext cx="6902435" cy="344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vi oplever fortsat en høj ordreværdi pr. arrangement, hvilket stemmer overens med horestas udmelding i sidste uge, men pris har stabiliseret sig. </a:t>
            </a:r>
          </a:p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stigning skyldes nu også overnatninger og prisstigninger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8573" y="1784604"/>
            <a:ext cx="6887243" cy="195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7"/>
              </a:lnSpc>
            </a:pPr>
            <a:r>
              <a:rPr lang="en-US" sz="2805">
                <a:solidFill>
                  <a:srgbClr val="0C193B"/>
                </a:solidFill>
                <a:latin typeface="Montserrat"/>
              </a:rPr>
              <a:t>2023 blev endnu et godt år hvor vi placerede for 135 mil kroner som er noget af det bedste i foreningens historie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63586" y="309707"/>
            <a:ext cx="9511411" cy="9445256"/>
            <a:chOff x="0" y="0"/>
            <a:chExt cx="8184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8493" cy="812800"/>
            </a:xfrm>
            <a:custGeom>
              <a:avLst/>
              <a:gdLst/>
              <a:ahLst/>
              <a:cxnLst/>
              <a:rect l="l" t="t" r="r" b="b"/>
              <a:pathLst>
                <a:path w="818493" h="812800">
                  <a:moveTo>
                    <a:pt x="409246" y="0"/>
                  </a:moveTo>
                  <a:cubicBezTo>
                    <a:pt x="183226" y="0"/>
                    <a:pt x="0" y="181951"/>
                    <a:pt x="0" y="406400"/>
                  </a:cubicBezTo>
                  <a:cubicBezTo>
                    <a:pt x="0" y="630849"/>
                    <a:pt x="183226" y="812800"/>
                    <a:pt x="409246" y="812800"/>
                  </a:cubicBezTo>
                  <a:cubicBezTo>
                    <a:pt x="635267" y="812800"/>
                    <a:pt x="818493" y="630849"/>
                    <a:pt x="818493" y="406400"/>
                  </a:cubicBezTo>
                  <a:cubicBezTo>
                    <a:pt x="818493" y="181951"/>
                    <a:pt x="635267" y="0"/>
                    <a:pt x="409246" y="0"/>
                  </a:cubicBezTo>
                  <a:close/>
                </a:path>
              </a:pathLst>
            </a:custGeom>
            <a:solidFill>
              <a:srgbClr val="FCB74C">
                <a:alpha val="67843"/>
              </a:srgbClr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734" y="38100"/>
              <a:ext cx="665025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4757" y="1217224"/>
            <a:ext cx="9499571" cy="8537739"/>
          </a:xfrm>
          <a:custGeom>
            <a:avLst/>
            <a:gdLst/>
            <a:ahLst/>
            <a:cxnLst/>
            <a:rect l="l" t="t" r="r" b="b"/>
            <a:pathLst>
              <a:path w="9499571" h="8537739">
                <a:moveTo>
                  <a:pt x="0" y="0"/>
                </a:moveTo>
                <a:lnTo>
                  <a:pt x="9499571" y="0"/>
                </a:lnTo>
                <a:lnTo>
                  <a:pt x="9499571" y="8537739"/>
                </a:lnTo>
                <a:lnTo>
                  <a:pt x="0" y="8537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1319436" y="2099686"/>
            <a:ext cx="16108253" cy="6995788"/>
          </a:xfrm>
          <a:custGeom>
            <a:avLst/>
            <a:gdLst/>
            <a:ahLst/>
            <a:cxnLst/>
            <a:rect l="l" t="t" r="r" b="b"/>
            <a:pathLst>
              <a:path w="16108253" h="6995788">
                <a:moveTo>
                  <a:pt x="0" y="0"/>
                </a:moveTo>
                <a:lnTo>
                  <a:pt x="16108253" y="0"/>
                </a:lnTo>
                <a:lnTo>
                  <a:pt x="16108253" y="6995788"/>
                </a:lnTo>
                <a:lnTo>
                  <a:pt x="0" y="6995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912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3086398" y="733691"/>
            <a:ext cx="12115205" cy="109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4"/>
              </a:lnSpc>
            </a:pPr>
            <a:r>
              <a:rPr lang="en-US" sz="6402">
                <a:solidFill>
                  <a:srgbClr val="1E2256"/>
                </a:solidFill>
                <a:latin typeface="RoxboroughCF Bold"/>
              </a:rPr>
              <a:t>placeringsværdi gennem årene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53043" y="3379017"/>
            <a:ext cx="4221131" cy="422113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16012" y="3375851"/>
            <a:ext cx="4221131" cy="42211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2256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89291" y="3379017"/>
            <a:ext cx="4221131" cy="422113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74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38303" y="5679012"/>
            <a:ext cx="4221131" cy="42211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30728" y="5275608"/>
            <a:ext cx="3066571" cy="385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FFFFF"/>
                </a:solidFill>
                <a:latin typeface="RoxboroughCF Bold"/>
              </a:rPr>
              <a:t>bloginlæg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60616" y="7218314"/>
            <a:ext cx="2976506" cy="114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0C193B"/>
                </a:solidFill>
                <a:latin typeface="RoxboroughCF Bold"/>
              </a:rPr>
              <a:t>video-kampagne nye partner (marlene)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84767" y="4895537"/>
            <a:ext cx="3266695" cy="1530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FFFFF"/>
                </a:solidFill>
                <a:latin typeface="RoxboroughCF Bold"/>
              </a:rPr>
              <a:t>sign-ups til nyhedsbrev på </a:t>
            </a:r>
          </a:p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FFFFF"/>
                </a:solidFill>
                <a:latin typeface="RoxboroughCF Bold"/>
              </a:rPr>
              <a:t>linkedin</a:t>
            </a:r>
          </a:p>
          <a:p>
            <a:pPr algn="ctr">
              <a:lnSpc>
                <a:spcPts val="3029"/>
              </a:lnSpc>
            </a:pPr>
            <a:endParaRPr lang="en-US" sz="2567">
              <a:solidFill>
                <a:srgbClr val="FFFFFF"/>
              </a:solidFill>
              <a:latin typeface="RoxboroughCF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12984" y="5086274"/>
            <a:ext cx="2874087" cy="76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567">
                <a:solidFill>
                  <a:srgbClr val="FFFFFF"/>
                </a:solidFill>
                <a:latin typeface="RoxboroughCF Bold"/>
              </a:rPr>
              <a:t>åbningsrate nyhedsbrev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688844" y="4425852"/>
            <a:ext cx="1504411" cy="2656797"/>
          </a:xfrm>
          <a:custGeom>
            <a:avLst/>
            <a:gdLst/>
            <a:ahLst/>
            <a:cxnLst/>
            <a:rect l="l" t="t" r="r" b="b"/>
            <a:pathLst>
              <a:path w="1504411" h="2656797">
                <a:moveTo>
                  <a:pt x="0" y="0"/>
                </a:moveTo>
                <a:lnTo>
                  <a:pt x="1504411" y="0"/>
                </a:lnTo>
                <a:lnTo>
                  <a:pt x="1504411" y="2656797"/>
                </a:lnTo>
                <a:lnTo>
                  <a:pt x="0" y="2656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TextBox 19"/>
          <p:cNvSpPr txBox="1"/>
          <p:nvPr/>
        </p:nvSpPr>
        <p:spPr>
          <a:xfrm>
            <a:off x="848752" y="1118032"/>
            <a:ext cx="6835676" cy="1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6902">
                <a:solidFill>
                  <a:srgbClr val="FFFFFF"/>
                </a:solidFill>
                <a:latin typeface="RoxboroughCF Bold"/>
              </a:rPr>
              <a:t>marketing 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2837" y="5769989"/>
            <a:ext cx="2189727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154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44562" y="5769989"/>
            <a:ext cx="2321518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41%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72550" y="5669158"/>
            <a:ext cx="2799187" cy="185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3"/>
              </a:lnSpc>
            </a:pPr>
            <a:r>
              <a:rPr lang="en-US" sz="10809">
                <a:solidFill>
                  <a:srgbClr val="FFFFFF"/>
                </a:solidFill>
                <a:latin typeface="RoxboroughCF Heavy"/>
              </a:rPr>
              <a:t>300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B49FE73588A446834425C662A2D8AC" ma:contentTypeVersion="18" ma:contentTypeDescription="Opret et nyt dokument." ma:contentTypeScope="" ma:versionID="47c6156f5d37647182051e6f8af330aa">
  <xsd:schema xmlns:xsd="http://www.w3.org/2001/XMLSchema" xmlns:xs="http://www.w3.org/2001/XMLSchema" xmlns:p="http://schemas.microsoft.com/office/2006/metadata/properties" xmlns:ns2="026d3c8c-d219-4274-b591-2a8481dbd4d0" xmlns:ns3="1538f2cc-5d08-4ab1-aba2-cc089e6d527f" targetNamespace="http://schemas.microsoft.com/office/2006/metadata/properties" ma:root="true" ma:fieldsID="320a2c430faea58814f4d5ecf2d4a536" ns2:_="" ns3:_="">
    <xsd:import namespace="026d3c8c-d219-4274-b591-2a8481dbd4d0"/>
    <xsd:import namespace="1538f2cc-5d08-4ab1-aba2-cc089e6d52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3c8c-d219-4274-b591-2a8481dbd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5852bafd-6bd3-47c1-9287-a69d839b1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8f2cc-5d08-4ab1-aba2-cc089e6d527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289266-5565-4a95-a7ff-99c3a839e7fe}" ma:internalName="TaxCatchAll" ma:showField="CatchAllData" ma:web="1538f2cc-5d08-4ab1-aba2-cc089e6d52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6d3c8c-d219-4274-b591-2a8481dbd4d0">
      <Terms xmlns="http://schemas.microsoft.com/office/infopath/2007/PartnerControls"/>
    </lcf76f155ced4ddcb4097134ff3c332f>
    <TaxCatchAll xmlns="1538f2cc-5d08-4ab1-aba2-cc089e6d527f" xsi:nil="true"/>
  </documentManagement>
</p:properties>
</file>

<file path=customXml/itemProps1.xml><?xml version="1.0" encoding="utf-8"?>
<ds:datastoreItem xmlns:ds="http://schemas.openxmlformats.org/officeDocument/2006/customXml" ds:itemID="{18ECB2E6-F610-4DD7-9835-5DD19CB8470C}"/>
</file>

<file path=customXml/itemProps2.xml><?xml version="1.0" encoding="utf-8"?>
<ds:datastoreItem xmlns:ds="http://schemas.openxmlformats.org/officeDocument/2006/customXml" ds:itemID="{9B378731-E2E6-4C6E-A35B-7951F3393DC8}"/>
</file>

<file path=customXml/itemProps3.xml><?xml version="1.0" encoding="utf-8"?>
<ds:datastoreItem xmlns:ds="http://schemas.openxmlformats.org/officeDocument/2006/customXml" ds:itemID="{01A16501-ACF3-4B30-8643-86617817A12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739</Words>
  <Application>Microsoft Office PowerPoint</Application>
  <PresentationFormat>Brugerdefineret</PresentationFormat>
  <Paragraphs>156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RoxboroughCF Heavy</vt:lpstr>
      <vt:lpstr>Arial</vt:lpstr>
      <vt:lpstr>RoxboroughCF Bold</vt:lpstr>
      <vt:lpstr>Montserrat</vt:lpstr>
      <vt:lpstr>Montserrat Medium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SAMBO PRÆSENTATION 2024</dc:title>
  <dc:creator>Helle Egholm Lorentzen</dc:creator>
  <cp:lastModifiedBy>Helle Egholm Lorentzen</cp:lastModifiedBy>
  <cp:revision>2</cp:revision>
  <dcterms:created xsi:type="dcterms:W3CDTF">2006-08-16T00:00:00Z</dcterms:created>
  <dcterms:modified xsi:type="dcterms:W3CDTF">2024-02-23T07:40:58Z</dcterms:modified>
  <dc:identifier>DAF9c7d80-w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0x0101009DB49FE73588A446834425C662A2D8AC</vt:lpwstr>
  </property>
</Properties>
</file>